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85" r:id="rId3"/>
    <p:sldId id="312" r:id="rId4"/>
    <p:sldId id="313" r:id="rId5"/>
    <p:sldId id="315" r:id="rId6"/>
    <p:sldId id="256" r:id="rId7"/>
    <p:sldId id="272" r:id="rId8"/>
    <p:sldId id="276" r:id="rId9"/>
    <p:sldId id="278" r:id="rId10"/>
    <p:sldId id="281" r:id="rId11"/>
    <p:sldId id="282" r:id="rId12"/>
    <p:sldId id="280" r:id="rId13"/>
    <p:sldId id="316" r:id="rId14"/>
    <p:sldId id="321" r:id="rId15"/>
    <p:sldId id="322" r:id="rId16"/>
    <p:sldId id="327" r:id="rId17"/>
    <p:sldId id="328" r:id="rId18"/>
    <p:sldId id="318" r:id="rId19"/>
    <p:sldId id="329" r:id="rId20"/>
    <p:sldId id="319" r:id="rId21"/>
    <p:sldId id="320" r:id="rId22"/>
    <p:sldId id="330" r:id="rId23"/>
    <p:sldId id="332" r:id="rId24"/>
    <p:sldId id="333" r:id="rId25"/>
    <p:sldId id="334" r:id="rId26"/>
    <p:sldId id="31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6B6"/>
    <a:srgbClr val="E7B7B7"/>
    <a:srgbClr val="D1000A"/>
    <a:srgbClr val="878787"/>
    <a:srgbClr val="1778FF"/>
    <a:srgbClr val="D84256"/>
    <a:srgbClr val="691359"/>
    <a:srgbClr val="EF5B9E"/>
    <a:srgbClr val="B65606"/>
    <a:srgbClr val="073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60" autoAdjust="0"/>
  </p:normalViewPr>
  <p:slideViewPr>
    <p:cSldViewPr snapToGrid="0">
      <p:cViewPr varScale="1">
        <p:scale>
          <a:sx n="42" d="100"/>
          <a:sy n="42" d="100"/>
        </p:scale>
        <p:origin x="70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52D1A-28A7-493E-BF2E-0F0AD2880A18}" type="datetimeFigureOut">
              <a:rPr lang="en-US" smtClean="0"/>
              <a:t>12/22/2025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B0A6F-5555-4897-8AB2-2AB8AC698DCA}" type="slidenum">
              <a:rPr lang="en-US" smtClean="0"/>
              <a:t>‹#›</a:t>
            </a:fld>
            <a:endParaRPr lang="en-US"/>
          </a:p>
        </p:txBody>
      </p:sp>
    </p:spTree>
    <p:extLst>
      <p:ext uri="{BB962C8B-B14F-4D97-AF65-F5344CB8AC3E}">
        <p14:creationId xmlns:p14="http://schemas.microsoft.com/office/powerpoint/2010/main" val="246062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000" smtClean="0">
                <a:latin typeface="Candara" panose="020E0502030303020204" pitchFamily="34" charset="0"/>
              </a:rPr>
              <a:t>Svaki skeletni</a:t>
            </a:r>
            <a:r>
              <a:rPr lang="sr-Latn-RS" sz="1000" baseline="0" smtClean="0">
                <a:latin typeface="Candara" panose="020E0502030303020204" pitchFamily="34" charset="0"/>
              </a:rPr>
              <a:t> </a:t>
            </a:r>
            <a:r>
              <a:rPr lang="sr-Latn-RS" sz="1000" smtClean="0">
                <a:latin typeface="Candara" panose="020E0502030303020204" pitchFamily="34" charset="0"/>
              </a:rPr>
              <a:t>mišić je građe skeletnomišićnih ćelije. Ove ćelije</a:t>
            </a:r>
            <a:r>
              <a:rPr lang="sr-Latn-RS" sz="1000" baseline="0" smtClean="0">
                <a:latin typeface="Candara" panose="020E0502030303020204" pitchFamily="34" charset="0"/>
              </a:rPr>
              <a:t> su polijedarne, što znači da imaju veći broj jedara. Ove ćelije imaju i citoplazmu, koja se naziva sarkoplazma, a imaju i ćelijsku membranu (plazmalemu), koja se naziva sarkolema (grč. </a:t>
            </a:r>
            <a:r>
              <a:rPr lang="sr-Latn-RS" sz="1000" i="1" baseline="0" smtClean="0">
                <a:latin typeface="Candara" panose="020E0502030303020204" pitchFamily="34" charset="0"/>
              </a:rPr>
              <a:t>sarkos</a:t>
            </a:r>
            <a:r>
              <a:rPr lang="sr-Latn-RS" sz="1000" baseline="0" smtClean="0">
                <a:latin typeface="Candara" panose="020E0502030303020204" pitchFamily="34" charset="0"/>
              </a:rPr>
              <a:t> – meso). Ovo sarkoleme svake pojedinačne ćelije se nalazi jedan vezivnotkivni omotač, koji se naziva endomizijum. Kako je međusobna organizacija skeletnomišićnih ćelija? Skeletno mišićne ćeliju su raspoređene u manje snopove, koji imaju jedan zajednički vezivnotkivni omotač, koji se naziva perimizijum. Veći broj snopova skeletnomišićnih ćelija gradi skeletni mišić i on je obavijen vezivnotkivnim omotačem koji se naziva epimizijum. Šta se još nalazi preko epimijuma? Preko epimizijuma se nalazi fascija i ona služi da učvrsi mišić u njegovom ležištu. Šta još učvršćuje miši? Svaki mišić ima svoj početak (</a:t>
            </a:r>
            <a:r>
              <a:rPr lang="sr-Latn-RS" sz="1000" i="1" baseline="0" smtClean="0">
                <a:latin typeface="Candara" panose="020E0502030303020204" pitchFamily="34" charset="0"/>
              </a:rPr>
              <a:t>origo</a:t>
            </a:r>
            <a:r>
              <a:rPr lang="sr-Latn-RS" sz="1000" baseline="0" smtClean="0">
                <a:latin typeface="Candara" panose="020E0502030303020204" pitchFamily="34" charset="0"/>
              </a:rPr>
              <a:t>) i završetak (</a:t>
            </a:r>
            <a:r>
              <a:rPr lang="sr-Latn-RS" sz="1000" i="1" baseline="0" smtClean="0">
                <a:latin typeface="Candara" panose="020E0502030303020204" pitchFamily="34" charset="0"/>
              </a:rPr>
              <a:t>insertio</a:t>
            </a:r>
            <a:r>
              <a:rPr lang="sr-Latn-RS" sz="1000" baseline="0" smtClean="0">
                <a:latin typeface="Candara" panose="020E0502030303020204" pitchFamily="34" charset="0"/>
              </a:rPr>
              <a:t>). Da origo i insertio mogu da budu na istoj kosti? – Ne mogu, jer kada bi to bio slučaj, kontrakcija mišića bi dovela do lomljenja kosti.</a:t>
            </a:r>
          </a:p>
          <a:p>
            <a:r>
              <a:rPr lang="sr-Latn-RS" sz="1000" baseline="0" smtClean="0">
                <a:latin typeface="Candara" panose="020E0502030303020204" pitchFamily="34" charset="0"/>
              </a:rPr>
              <a:t>Pošto smo već rekli da je skeletnomišićna ćelija polijedarna, recite mi gde se nalaze jedra? – Jedra su potisnuta uz sarkoplazmu. Šta ih potiskuje uz sarkoplazmu? – Potiskuju ih miofibrili. Šta su miofibrili? – To su kontraktilne organele, koje imaju proteinsku građu i omogućavaju kontrakciju (skraćenje) skeletnog mišića. Kako su građeni miofibrili? – Građeni su od velikog broja sarkomera, koje se serijski slažu (jedna za drugom), a oivičene su dvema Z-membranama. Između dve Z-membrane se nalazi čitava struktura sakromere koja, grubo rečeno, uključuje tanke i debele (mio)filamente, što ćete videti na jednom od narednih slajdova.</a:t>
            </a:r>
            <a:endParaRPr lang="sr-Latn-RS" sz="1000" smtClean="0">
              <a:latin typeface="Candara" panose="020E0502030303020204" pitchFamily="34" charset="0"/>
            </a:endParaRPr>
          </a:p>
        </p:txBody>
      </p:sp>
      <p:sp>
        <p:nvSpPr>
          <p:cNvPr id="4" name="Slide Number Placeholder 3"/>
          <p:cNvSpPr>
            <a:spLocks noGrp="1"/>
          </p:cNvSpPr>
          <p:nvPr>
            <p:ph type="sldNum" sz="quarter" idx="10"/>
          </p:nvPr>
        </p:nvSpPr>
        <p:spPr/>
        <p:txBody>
          <a:bodyPr/>
          <a:lstStyle/>
          <a:p>
            <a:fld id="{6BDB0A6F-5555-4897-8AB2-2AB8AC698DCA}" type="slidenum">
              <a:rPr lang="en-US" smtClean="0"/>
              <a:t>2</a:t>
            </a:fld>
            <a:endParaRPr lang="en-US"/>
          </a:p>
        </p:txBody>
      </p:sp>
    </p:spTree>
    <p:extLst>
      <p:ext uri="{BB962C8B-B14F-4D97-AF65-F5344CB8AC3E}">
        <p14:creationId xmlns:p14="http://schemas.microsoft.com/office/powerpoint/2010/main" val="373843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Skeletni</a:t>
            </a:r>
            <a:r>
              <a:rPr lang="sr-Latn-RS" baseline="0" smtClean="0"/>
              <a:t> mišići imaju 3 glave osobine, a to su: elastičnost, razdražljivost i kontraktilnost. Elastičnost znači da mišić ima sposobnost vraćanja u prvobitan položaj nakon istezanja. Dakle, kada na mišić okačimo neki teg i istegnemo ga, nakon skidanja tega mišić će se vratiti na početnu dužinu. Videćete u sledećem semestru koliko je ova osobina značajna npr. za izdisaj. Sledeća osobina je razdražljivost ili ekscitabilnost, što znači da mišić ima sposobnost da reaguje na različite nadražaje. Nadražaji koje mišić dobija u organizmu, ali i u laboratorijskim uslovima (najčešće) su električni. Kako mišić reaguje na ove nadražaje? – Mišićno tkivo pripada grupi ekscitabilnih tkiva, što znači da na primljeni nadražaj (električni) stvaraju akcione potencijale, koji dovode do kontrakcije skeletnih mišića. Drugim rečima, skeletni mišić na nadražaje reaguje kontrakcijom (to je jedina aktivna funkcija koju mišići imaju).</a:t>
            </a:r>
            <a:endParaRPr lang="en-US"/>
          </a:p>
        </p:txBody>
      </p:sp>
      <p:sp>
        <p:nvSpPr>
          <p:cNvPr id="4" name="Slide Number Placeholder 3"/>
          <p:cNvSpPr>
            <a:spLocks noGrp="1"/>
          </p:cNvSpPr>
          <p:nvPr>
            <p:ph type="sldNum" sz="quarter" idx="10"/>
          </p:nvPr>
        </p:nvSpPr>
        <p:spPr/>
        <p:txBody>
          <a:bodyPr/>
          <a:lstStyle/>
          <a:p>
            <a:fld id="{6BDB0A6F-5555-4897-8AB2-2AB8AC698DCA}" type="slidenum">
              <a:rPr lang="en-US" smtClean="0"/>
              <a:t>3</a:t>
            </a:fld>
            <a:endParaRPr lang="en-US"/>
          </a:p>
        </p:txBody>
      </p:sp>
    </p:spTree>
    <p:extLst>
      <p:ext uri="{BB962C8B-B14F-4D97-AF65-F5344CB8AC3E}">
        <p14:creationId xmlns:p14="http://schemas.microsoft.com/office/powerpoint/2010/main" val="317646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Poslednja osobina skeletnih mišića</a:t>
            </a:r>
            <a:r>
              <a:rPr lang="sr-Latn-RS" baseline="0" smtClean="0"/>
              <a:t> je kontraktilnost, koja podrazumeva skraćenje mišića nakon delovanja </a:t>
            </a:r>
            <a:r>
              <a:rPr lang="sr-Latn-RS" b="1" baseline="0" smtClean="0"/>
              <a:t>adekvatnog</a:t>
            </a:r>
            <a:r>
              <a:rPr lang="sr-Latn-RS" baseline="0" smtClean="0"/>
              <a:t> nadražaja (videti sledeću vežbu).</a:t>
            </a:r>
          </a:p>
          <a:p>
            <a:r>
              <a:rPr lang="sr-Latn-RS" baseline="0" smtClean="0"/>
              <a:t>Kontraktilnost je omogućena kontraktilnim filamentima, koji se nalaze u sarkomerama.</a:t>
            </a:r>
          </a:p>
          <a:p>
            <a:r>
              <a:rPr lang="sr-Latn-RS" baseline="0" smtClean="0"/>
              <a:t>Svaka sarkomera je ograničena dvema Z-membranama. Između dve Z-membrane se nalaze </a:t>
            </a:r>
            <a:endParaRPr lang="en-US"/>
          </a:p>
        </p:txBody>
      </p:sp>
      <p:sp>
        <p:nvSpPr>
          <p:cNvPr id="4" name="Slide Number Placeholder 3"/>
          <p:cNvSpPr>
            <a:spLocks noGrp="1"/>
          </p:cNvSpPr>
          <p:nvPr>
            <p:ph type="sldNum" sz="quarter" idx="10"/>
          </p:nvPr>
        </p:nvSpPr>
        <p:spPr/>
        <p:txBody>
          <a:bodyPr/>
          <a:lstStyle/>
          <a:p>
            <a:fld id="{6BDB0A6F-5555-4897-8AB2-2AB8AC698DCA}" type="slidenum">
              <a:rPr lang="en-US" smtClean="0"/>
              <a:t>4</a:t>
            </a:fld>
            <a:endParaRPr lang="en-US"/>
          </a:p>
        </p:txBody>
      </p:sp>
    </p:spTree>
    <p:extLst>
      <p:ext uri="{BB962C8B-B14F-4D97-AF65-F5344CB8AC3E}">
        <p14:creationId xmlns:p14="http://schemas.microsoft.com/office/powerpoint/2010/main" val="2693757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Zašto</a:t>
            </a:r>
            <a:r>
              <a:rPr lang="sr-Latn-RS" baseline="0" smtClean="0"/>
              <a:t> nam je bitna statička, a zašto dinamička komponenta refleksa?</a:t>
            </a:r>
          </a:p>
          <a:p>
            <a:r>
              <a:rPr lang="sr-Latn-RS" baseline="0" smtClean="0"/>
              <a:t>Statička govori o tome koliki je stepen istezanja, da bi se za toliko i mišić kontrahovao.</a:t>
            </a:r>
          </a:p>
          <a:p>
            <a:r>
              <a:rPr lang="sr-Latn-RS" baseline="0" smtClean="0"/>
              <a:t>Dinamička govori o brzini. Ukoliko se to brzo dešava, odna će i reakcija biti brža.</a:t>
            </a:r>
            <a:endParaRPr lang="en-US"/>
          </a:p>
        </p:txBody>
      </p:sp>
      <p:sp>
        <p:nvSpPr>
          <p:cNvPr id="4" name="Slide Number Placeholder 3"/>
          <p:cNvSpPr>
            <a:spLocks noGrp="1"/>
          </p:cNvSpPr>
          <p:nvPr>
            <p:ph type="sldNum" sz="quarter" idx="10"/>
          </p:nvPr>
        </p:nvSpPr>
        <p:spPr/>
        <p:txBody>
          <a:bodyPr/>
          <a:lstStyle/>
          <a:p>
            <a:fld id="{6BDB0A6F-5555-4897-8AB2-2AB8AC698DCA}" type="slidenum">
              <a:rPr lang="en-US" smtClean="0"/>
              <a:t>14</a:t>
            </a:fld>
            <a:endParaRPr lang="en-US"/>
          </a:p>
        </p:txBody>
      </p:sp>
    </p:spTree>
    <p:extLst>
      <p:ext uri="{BB962C8B-B14F-4D97-AF65-F5344CB8AC3E}">
        <p14:creationId xmlns:p14="http://schemas.microsoft.com/office/powerpoint/2010/main" val="70720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Zašto</a:t>
            </a:r>
            <a:r>
              <a:rPr lang="sr-Latn-RS" baseline="0" smtClean="0"/>
              <a:t> nam je bitna statička, a zašto dinamička komponenta refleksa?</a:t>
            </a:r>
          </a:p>
          <a:p>
            <a:r>
              <a:rPr lang="sr-Latn-RS" baseline="0" smtClean="0"/>
              <a:t>Statička govori o tome koliki je stepen istezanja, da bi se za toliko i mišić kontrahovao.</a:t>
            </a:r>
          </a:p>
          <a:p>
            <a:r>
              <a:rPr lang="sr-Latn-RS" baseline="0" smtClean="0"/>
              <a:t>Dinamička govori o brzini. Ukoliko se to brzo dešava, odna će i reakcija biti brža.</a:t>
            </a:r>
            <a:endParaRPr lang="en-US"/>
          </a:p>
        </p:txBody>
      </p:sp>
      <p:sp>
        <p:nvSpPr>
          <p:cNvPr id="4" name="Slide Number Placeholder 3"/>
          <p:cNvSpPr>
            <a:spLocks noGrp="1"/>
          </p:cNvSpPr>
          <p:nvPr>
            <p:ph type="sldNum" sz="quarter" idx="10"/>
          </p:nvPr>
        </p:nvSpPr>
        <p:spPr/>
        <p:txBody>
          <a:bodyPr/>
          <a:lstStyle/>
          <a:p>
            <a:fld id="{6BDB0A6F-5555-4897-8AB2-2AB8AC698DCA}" type="slidenum">
              <a:rPr lang="en-US" smtClean="0"/>
              <a:t>15</a:t>
            </a:fld>
            <a:endParaRPr lang="en-US"/>
          </a:p>
        </p:txBody>
      </p:sp>
    </p:spTree>
    <p:extLst>
      <p:ext uri="{BB962C8B-B14F-4D97-AF65-F5344CB8AC3E}">
        <p14:creationId xmlns:p14="http://schemas.microsoft.com/office/powerpoint/2010/main" val="216730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Zašto</a:t>
            </a:r>
            <a:r>
              <a:rPr lang="sr-Latn-RS" baseline="0" smtClean="0"/>
              <a:t> nam je bitna statička, a zašto dinamička komponenta refleksa?</a:t>
            </a:r>
          </a:p>
          <a:p>
            <a:r>
              <a:rPr lang="sr-Latn-RS" baseline="0" smtClean="0"/>
              <a:t>Statička govori o tome koliki je stepen istezanja, da bi se za toliko i mišić kontrahovao.</a:t>
            </a:r>
          </a:p>
          <a:p>
            <a:r>
              <a:rPr lang="sr-Latn-RS" baseline="0" smtClean="0"/>
              <a:t>Dinamička govori o brzini. Ukoliko se to brzo dešava, odna će i reakcija biti brža.</a:t>
            </a:r>
            <a:endParaRPr lang="en-US"/>
          </a:p>
        </p:txBody>
      </p:sp>
      <p:sp>
        <p:nvSpPr>
          <p:cNvPr id="4" name="Slide Number Placeholder 3"/>
          <p:cNvSpPr>
            <a:spLocks noGrp="1"/>
          </p:cNvSpPr>
          <p:nvPr>
            <p:ph type="sldNum" sz="quarter" idx="10"/>
          </p:nvPr>
        </p:nvSpPr>
        <p:spPr/>
        <p:txBody>
          <a:bodyPr/>
          <a:lstStyle/>
          <a:p>
            <a:fld id="{6BDB0A6F-5555-4897-8AB2-2AB8AC698DCA}" type="slidenum">
              <a:rPr lang="en-US" smtClean="0"/>
              <a:t>16</a:t>
            </a:fld>
            <a:endParaRPr lang="en-US"/>
          </a:p>
        </p:txBody>
      </p:sp>
    </p:spTree>
    <p:extLst>
      <p:ext uri="{BB962C8B-B14F-4D97-AF65-F5344CB8AC3E}">
        <p14:creationId xmlns:p14="http://schemas.microsoft.com/office/powerpoint/2010/main" val="2726700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Zašto</a:t>
            </a:r>
            <a:r>
              <a:rPr lang="sr-Latn-RS" baseline="0" smtClean="0"/>
              <a:t> nam je bitna statička, a zašto dinamička komponenta refleksa?</a:t>
            </a:r>
          </a:p>
          <a:p>
            <a:r>
              <a:rPr lang="sr-Latn-RS" baseline="0" smtClean="0"/>
              <a:t>Statička govori o tome koliki je stepen istezanja, da bi se za toliko i mišić kontrahovao.</a:t>
            </a:r>
          </a:p>
          <a:p>
            <a:r>
              <a:rPr lang="sr-Latn-RS" baseline="0" smtClean="0"/>
              <a:t>Dinamička govori o brzini. Ukoliko se to brzo dešava, odna će i reakcija biti brža.</a:t>
            </a:r>
            <a:endParaRPr lang="en-US"/>
          </a:p>
        </p:txBody>
      </p:sp>
      <p:sp>
        <p:nvSpPr>
          <p:cNvPr id="4" name="Slide Number Placeholder 3"/>
          <p:cNvSpPr>
            <a:spLocks noGrp="1"/>
          </p:cNvSpPr>
          <p:nvPr>
            <p:ph type="sldNum" sz="quarter" idx="10"/>
          </p:nvPr>
        </p:nvSpPr>
        <p:spPr/>
        <p:txBody>
          <a:bodyPr/>
          <a:lstStyle/>
          <a:p>
            <a:fld id="{6BDB0A6F-5555-4897-8AB2-2AB8AC698DCA}" type="slidenum">
              <a:rPr lang="en-US" smtClean="0"/>
              <a:t>21</a:t>
            </a:fld>
            <a:endParaRPr lang="en-US"/>
          </a:p>
        </p:txBody>
      </p:sp>
    </p:spTree>
    <p:extLst>
      <p:ext uri="{BB962C8B-B14F-4D97-AF65-F5344CB8AC3E}">
        <p14:creationId xmlns:p14="http://schemas.microsoft.com/office/powerpoint/2010/main" val="113092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Zašto</a:t>
            </a:r>
            <a:r>
              <a:rPr lang="sr-Latn-RS" baseline="0" smtClean="0"/>
              <a:t> nam je bitna statička, a zašto dinamička komponenta refleksa?</a:t>
            </a:r>
          </a:p>
          <a:p>
            <a:r>
              <a:rPr lang="sr-Latn-RS" baseline="0" smtClean="0"/>
              <a:t>Statička govori o tome koliki je stepen istezanja, da bi se za toliko i mišić kontrahovao.</a:t>
            </a:r>
          </a:p>
          <a:p>
            <a:r>
              <a:rPr lang="sr-Latn-RS" baseline="0" smtClean="0"/>
              <a:t>Dinamička govori o brzini. Ukoliko se to brzo dešava, odna će i reakcija biti brža.</a:t>
            </a:r>
            <a:endParaRPr lang="en-US"/>
          </a:p>
        </p:txBody>
      </p:sp>
      <p:sp>
        <p:nvSpPr>
          <p:cNvPr id="4" name="Slide Number Placeholder 3"/>
          <p:cNvSpPr>
            <a:spLocks noGrp="1"/>
          </p:cNvSpPr>
          <p:nvPr>
            <p:ph type="sldNum" sz="quarter" idx="10"/>
          </p:nvPr>
        </p:nvSpPr>
        <p:spPr/>
        <p:txBody>
          <a:bodyPr/>
          <a:lstStyle/>
          <a:p>
            <a:fld id="{6BDB0A6F-5555-4897-8AB2-2AB8AC698DCA}" type="slidenum">
              <a:rPr lang="en-US" smtClean="0"/>
              <a:t>22</a:t>
            </a:fld>
            <a:endParaRPr lang="en-US"/>
          </a:p>
        </p:txBody>
      </p:sp>
    </p:spTree>
    <p:extLst>
      <p:ext uri="{BB962C8B-B14F-4D97-AF65-F5344CB8AC3E}">
        <p14:creationId xmlns:p14="http://schemas.microsoft.com/office/powerpoint/2010/main" val="4147109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Zašto</a:t>
            </a:r>
            <a:r>
              <a:rPr lang="sr-Latn-RS" baseline="0" smtClean="0"/>
              <a:t> nam je bitna statička, a zašto dinamička komponenta refleksa?</a:t>
            </a:r>
          </a:p>
          <a:p>
            <a:r>
              <a:rPr lang="sr-Latn-RS" baseline="0" smtClean="0"/>
              <a:t>Statička govori o tome koliki je stepen istezanja, da bi se za toliko i mišić kontrahovao.</a:t>
            </a:r>
          </a:p>
          <a:p>
            <a:r>
              <a:rPr lang="sr-Latn-RS" baseline="0" smtClean="0"/>
              <a:t>Dinamička govori o brzini. Ukoliko se to brzo dešava, odna će i reakcija biti brža.</a:t>
            </a:r>
            <a:endParaRPr lang="en-US"/>
          </a:p>
        </p:txBody>
      </p:sp>
      <p:sp>
        <p:nvSpPr>
          <p:cNvPr id="4" name="Slide Number Placeholder 3"/>
          <p:cNvSpPr>
            <a:spLocks noGrp="1"/>
          </p:cNvSpPr>
          <p:nvPr>
            <p:ph type="sldNum" sz="quarter" idx="10"/>
          </p:nvPr>
        </p:nvSpPr>
        <p:spPr/>
        <p:txBody>
          <a:bodyPr/>
          <a:lstStyle/>
          <a:p>
            <a:fld id="{6BDB0A6F-5555-4897-8AB2-2AB8AC698DCA}" type="slidenum">
              <a:rPr lang="en-US" smtClean="0"/>
              <a:t>23</a:t>
            </a:fld>
            <a:endParaRPr lang="en-US"/>
          </a:p>
        </p:txBody>
      </p:sp>
    </p:spTree>
    <p:extLst>
      <p:ext uri="{BB962C8B-B14F-4D97-AF65-F5344CB8AC3E}">
        <p14:creationId xmlns:p14="http://schemas.microsoft.com/office/powerpoint/2010/main" val="241272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6EBFEF-ECA1-4F74-9331-E502EA63A6A9}"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1417601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EBFEF-ECA1-4F74-9331-E502EA63A6A9}"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258617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EBFEF-ECA1-4F74-9331-E502EA63A6A9}"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283521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7768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51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3116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1274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6285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3311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104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952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EBFEF-ECA1-4F74-9331-E502EA63A6A9}"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3524913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2762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250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635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6EBFEF-ECA1-4F74-9331-E502EA63A6A9}"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100687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6EBFEF-ECA1-4F74-9331-E502EA63A6A9}"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342650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6EBFEF-ECA1-4F74-9331-E502EA63A6A9}" type="datetimeFigureOut">
              <a:rPr lang="en-US" smtClean="0"/>
              <a:t>12/22/2025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219475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6EBFEF-ECA1-4F74-9331-E502EA63A6A9}" type="datetimeFigureOut">
              <a:rPr lang="en-US" smtClean="0"/>
              <a:t>12/22/2025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123035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EBFEF-ECA1-4F74-9331-E502EA63A6A9}" type="datetimeFigureOut">
              <a:rPr lang="en-US" smtClean="0"/>
              <a:t>12/22/2025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1503190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6EBFEF-ECA1-4F74-9331-E502EA63A6A9}"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234973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6EBFEF-ECA1-4F74-9331-E502EA63A6A9}"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42EA5-17F8-491E-9DD1-4C6ADD25B1D6}" type="slidenum">
              <a:rPr lang="en-US" smtClean="0"/>
              <a:t>‹#›</a:t>
            </a:fld>
            <a:endParaRPr lang="en-US"/>
          </a:p>
        </p:txBody>
      </p:sp>
    </p:spTree>
    <p:extLst>
      <p:ext uri="{BB962C8B-B14F-4D97-AF65-F5344CB8AC3E}">
        <p14:creationId xmlns:p14="http://schemas.microsoft.com/office/powerpoint/2010/main" val="100569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EBFEF-ECA1-4F74-9331-E502EA63A6A9}" type="datetimeFigureOut">
              <a:rPr lang="en-US" smtClean="0"/>
              <a:t>12/22/2025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42EA5-17F8-491E-9DD1-4C6ADD25B1D6}" type="slidenum">
              <a:rPr lang="en-US" smtClean="0"/>
              <a:t>‹#›</a:t>
            </a:fld>
            <a:endParaRPr lang="en-US"/>
          </a:p>
        </p:txBody>
      </p:sp>
    </p:spTree>
    <p:extLst>
      <p:ext uri="{BB962C8B-B14F-4D97-AF65-F5344CB8AC3E}">
        <p14:creationId xmlns:p14="http://schemas.microsoft.com/office/powerpoint/2010/main" val="1871746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0009BA-DFCE-48F5-A015-6B060634ED55}" type="datetimeFigureOut">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22.12.2025.</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D24C20-EC1B-43A3-9AC2-305A844DDBAD}" type="slidenum">
              <a:rPr kumimoji="0" lang="sr-Latn-C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r-Latn-C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5710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6.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104" y="4587950"/>
            <a:ext cx="3775133" cy="2199790"/>
          </a:xfrm>
          <a:prstGeom prst="rect">
            <a:avLst/>
          </a:prstGeom>
        </p:spPr>
      </p:pic>
      <p:pic>
        <p:nvPicPr>
          <p:cNvPr id="34" name="Picture 33">
            <a:extLst>
              <a:ext uri="{FF2B5EF4-FFF2-40B4-BE49-F238E27FC236}">
                <a16:creationId xmlns:a16="http://schemas.microsoft.com/office/drawing/2014/main" id="{61358985-FBF8-ED03-5480-DFE37CF2C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75852" y="3525902"/>
            <a:ext cx="4068147" cy="3161773"/>
          </a:xfrm>
          <a:prstGeom prst="rect">
            <a:avLst/>
          </a:prstGeom>
        </p:spPr>
      </p:pic>
      <p:sp>
        <p:nvSpPr>
          <p:cNvPr id="2" name="Rounded Rectangle 5">
            <a:extLst>
              <a:ext uri="{FF2B5EF4-FFF2-40B4-BE49-F238E27FC236}">
                <a16:creationId xmlns:a16="http://schemas.microsoft.com/office/drawing/2014/main" id="{A0B4C2FA-FBE8-4D1A-BE29-A7CCDC8F77AE}"/>
              </a:ext>
            </a:extLst>
          </p:cNvPr>
          <p:cNvSpPr/>
          <p:nvPr/>
        </p:nvSpPr>
        <p:spPr>
          <a:xfrm>
            <a:off x="3308751" y="1689643"/>
            <a:ext cx="2590800" cy="6858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a:solidFill>
                  <a:schemeClr val="bg1"/>
                </a:solidFill>
                <a:latin typeface="Garamond" pitchFamily="18" charset="0"/>
              </a:rPr>
              <a:t>Vežba </a:t>
            </a:r>
            <a:r>
              <a:rPr lang="sr-Latn-RS" sz="3200" b="1" smtClean="0">
                <a:solidFill>
                  <a:schemeClr val="bg1"/>
                </a:solidFill>
                <a:latin typeface="Garamond" pitchFamily="18" charset="0"/>
              </a:rPr>
              <a:t>III</a:t>
            </a:r>
            <a:endParaRPr lang="en-US" sz="3200" b="1" dirty="0">
              <a:solidFill>
                <a:schemeClr val="bg1"/>
              </a:solidFill>
              <a:latin typeface="Garamond" pitchFamily="18" charset="0"/>
            </a:endParaRPr>
          </a:p>
        </p:txBody>
      </p:sp>
      <p:sp>
        <p:nvSpPr>
          <p:cNvPr id="3" name="Rounded Rectangle 6">
            <a:extLst>
              <a:ext uri="{FF2B5EF4-FFF2-40B4-BE49-F238E27FC236}">
                <a16:creationId xmlns:a16="http://schemas.microsoft.com/office/drawing/2014/main" id="{307576AA-C38D-4E7C-A87E-D9CE8DE4983F}"/>
              </a:ext>
            </a:extLst>
          </p:cNvPr>
          <p:cNvSpPr/>
          <p:nvPr/>
        </p:nvSpPr>
        <p:spPr>
          <a:xfrm>
            <a:off x="672104" y="2395521"/>
            <a:ext cx="7828084" cy="1995705"/>
          </a:xfrm>
          <a:prstGeom prst="roundRect">
            <a:avLst/>
          </a:prstGeom>
          <a:noFill/>
          <a:ln w="38100">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smtClean="0">
                <a:solidFill>
                  <a:srgbClr val="D84256"/>
                </a:solidFill>
                <a:latin typeface="Garamond" pitchFamily="18" charset="0"/>
              </a:rPr>
              <a:t>Dokazivanje </a:t>
            </a:r>
            <a:r>
              <a:rPr lang="sr-Latn-RS" sz="3200" b="1" dirty="0">
                <a:solidFill>
                  <a:srgbClr val="D84256"/>
                </a:solidFill>
                <a:latin typeface="Garamond" pitchFamily="18" charset="0"/>
              </a:rPr>
              <a:t>nastanka i prenosa akcionih potencijala u </a:t>
            </a:r>
            <a:r>
              <a:rPr lang="sr-Latn-RS" sz="3200" b="1">
                <a:solidFill>
                  <a:srgbClr val="D84256"/>
                </a:solidFill>
                <a:latin typeface="Garamond" pitchFamily="18" charset="0"/>
              </a:rPr>
              <a:t>skeletnim </a:t>
            </a:r>
            <a:r>
              <a:rPr lang="sr-Latn-RS" sz="3200" b="1" smtClean="0">
                <a:solidFill>
                  <a:srgbClr val="D84256"/>
                </a:solidFill>
                <a:latin typeface="Garamond" pitchFamily="18" charset="0"/>
              </a:rPr>
              <a:t>mišićima</a:t>
            </a:r>
          </a:p>
          <a:p>
            <a:pPr algn="ctr"/>
            <a:r>
              <a:rPr lang="sr-Latn-RS" sz="3200" b="1" smtClean="0">
                <a:solidFill>
                  <a:srgbClr val="D84256"/>
                </a:solidFill>
                <a:latin typeface="Garamond" pitchFamily="18" charset="0"/>
              </a:rPr>
              <a:t>Ispitivanje patelarnog refleksa</a:t>
            </a:r>
            <a:endParaRPr lang="sr-Latn-RS" sz="3200" b="1" dirty="0">
              <a:solidFill>
                <a:srgbClr val="D84256"/>
              </a:solidFill>
              <a:latin typeface="Garamond" pitchFamily="18" charset="0"/>
            </a:endParaRPr>
          </a:p>
        </p:txBody>
      </p:sp>
      <p:sp>
        <p:nvSpPr>
          <p:cNvPr id="4" name="Rounded Rectangle 3">
            <a:extLst>
              <a:ext uri="{FF2B5EF4-FFF2-40B4-BE49-F238E27FC236}">
                <a16:creationId xmlns:a16="http://schemas.microsoft.com/office/drawing/2014/main" id="{D0FC8E42-CE8E-4E69-86C2-B311140B5AF3}"/>
              </a:ext>
            </a:extLst>
          </p:cNvPr>
          <p:cNvSpPr/>
          <p:nvPr/>
        </p:nvSpPr>
        <p:spPr>
          <a:xfrm>
            <a:off x="228600" y="228600"/>
            <a:ext cx="4648200" cy="1270591"/>
          </a:xfrm>
          <a:prstGeom prst="roundRect">
            <a:avLst/>
          </a:prstGeom>
          <a:solidFill>
            <a:schemeClr val="bg1">
              <a:alpha val="74000"/>
            </a:schemeClr>
          </a:solid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r-Latn-RS" sz="2400" b="1">
                <a:solidFill>
                  <a:srgbClr val="D84256"/>
                </a:solidFill>
                <a:latin typeface="Garamond" pitchFamily="18" charset="0"/>
              </a:rPr>
              <a:t>Univerzitet u Beogradu </a:t>
            </a:r>
          </a:p>
          <a:p>
            <a:pPr algn="ctr"/>
            <a:r>
              <a:rPr lang="sr-Latn-RS" sz="2400" b="1">
                <a:solidFill>
                  <a:srgbClr val="D84256"/>
                </a:solidFill>
                <a:latin typeface="Garamond" pitchFamily="18" charset="0"/>
              </a:rPr>
              <a:t>Fakultet veterinarske medicine</a:t>
            </a:r>
          </a:p>
          <a:p>
            <a:pPr algn="ctr"/>
            <a:r>
              <a:rPr lang="sr-Latn-RS" sz="2400" b="1">
                <a:solidFill>
                  <a:srgbClr val="D84256"/>
                </a:solidFill>
                <a:latin typeface="Garamond" pitchFamily="18" charset="0"/>
              </a:rPr>
              <a:t>Katedra za fiziologiju i biohemiju</a:t>
            </a:r>
            <a:endParaRPr lang="en-US" sz="2400" b="1">
              <a:solidFill>
                <a:srgbClr val="D84256"/>
              </a:solidFill>
              <a:latin typeface="Garamond" pitchFamily="18" charset="0"/>
            </a:endParaRPr>
          </a:p>
        </p:txBody>
      </p:sp>
      <p:pic>
        <p:nvPicPr>
          <p:cNvPr id="5" name="Picture 4"/>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437474" y="228600"/>
            <a:ext cx="1270591" cy="1270591"/>
          </a:xfrm>
          <a:prstGeom prst="rect">
            <a:avLst/>
          </a:prstGeom>
        </p:spPr>
      </p:pic>
    </p:spTree>
    <p:extLst>
      <p:ext uri="{BB962C8B-B14F-4D97-AF65-F5344CB8AC3E}">
        <p14:creationId xmlns:p14="http://schemas.microsoft.com/office/powerpoint/2010/main" val="3835436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A51B170-1A9B-4F90-ADE5-0344D787DA6F}"/>
              </a:ext>
            </a:extLst>
          </p:cNvPr>
          <p:cNvSpPr/>
          <p:nvPr/>
        </p:nvSpPr>
        <p:spPr>
          <a:xfrm>
            <a:off x="2308302" y="258520"/>
            <a:ext cx="4493942"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Tetanus </a:t>
            </a:r>
            <a:r>
              <a:rPr kumimoji="0" lang="sr-Latn-RS" sz="3200" i="0" u="none" strike="noStrike" kern="1200" cap="none" spc="0" normalizeH="0" baseline="0" noProof="0">
                <a:ln>
                  <a:noFill/>
                </a:ln>
                <a:solidFill>
                  <a:prstClr val="white"/>
                </a:solidFill>
                <a:effectLst/>
                <a:uLnTx/>
                <a:uFillTx/>
                <a:latin typeface="Garamond" pitchFamily="18" charset="0"/>
                <a:ea typeface="+mn-ea"/>
                <a:cs typeface="+mn-cs"/>
              </a:rPr>
              <a:t>(</a:t>
            </a:r>
            <a:r>
              <a:rPr kumimoji="0" lang="sr-Latn-RS" sz="3200" i="1" u="none" strike="noStrike" kern="1200" cap="none" spc="0" normalizeH="0" baseline="0" noProof="0">
                <a:ln>
                  <a:noFill/>
                </a:ln>
                <a:solidFill>
                  <a:prstClr val="white"/>
                </a:solidFill>
                <a:effectLst/>
                <a:uLnTx/>
                <a:uFillTx/>
                <a:latin typeface="Garamond" pitchFamily="18" charset="0"/>
                <a:ea typeface="+mn-ea"/>
                <a:cs typeface="+mn-cs"/>
              </a:rPr>
              <a:t>Clostridium tetani</a:t>
            </a:r>
            <a:r>
              <a:rPr kumimoji="0" lang="sr-Latn-RS" sz="3200" i="0" u="none" strike="noStrike" kern="1200" cap="none" spc="0" normalizeH="0" baseline="0" noProof="0">
                <a:ln>
                  <a:noFill/>
                </a:ln>
                <a:solidFill>
                  <a:prstClr val="white"/>
                </a:solidFill>
                <a:effectLst/>
                <a:uLnTx/>
                <a:uFillTx/>
                <a:latin typeface="Garamond" pitchFamily="18" charset="0"/>
                <a:ea typeface="+mn-ea"/>
                <a:cs typeface="+mn-cs"/>
              </a:rPr>
              <a:t>)</a:t>
            </a:r>
            <a:endParaRPr kumimoji="0" lang="en-US" sz="3200" i="0" u="none" strike="noStrike" kern="1200" cap="none" spc="0" normalizeH="0" baseline="0" noProof="0" dirty="0">
              <a:ln>
                <a:noFill/>
              </a:ln>
              <a:solidFill>
                <a:prstClr val="white"/>
              </a:solidFill>
              <a:effectLst/>
              <a:uLnTx/>
              <a:uFillTx/>
              <a:latin typeface="Garamond" pitchFamily="18" charset="0"/>
              <a:ea typeface="+mn-ea"/>
              <a:cs typeface="+mn-cs"/>
            </a:endParaRPr>
          </a:p>
        </p:txBody>
      </p:sp>
      <p:grpSp>
        <p:nvGrpSpPr>
          <p:cNvPr id="18" name="Group 17"/>
          <p:cNvGrpSpPr/>
          <p:nvPr/>
        </p:nvGrpSpPr>
        <p:grpSpPr>
          <a:xfrm>
            <a:off x="4555273" y="928422"/>
            <a:ext cx="4940190" cy="5865541"/>
            <a:chOff x="4555273" y="928422"/>
            <a:chExt cx="4940190" cy="5865541"/>
          </a:xfrm>
        </p:grpSpPr>
        <p:grpSp>
          <p:nvGrpSpPr>
            <p:cNvPr id="15" name="Group 14"/>
            <p:cNvGrpSpPr/>
            <p:nvPr/>
          </p:nvGrpSpPr>
          <p:grpSpPr>
            <a:xfrm>
              <a:off x="4555273" y="928422"/>
              <a:ext cx="4888838" cy="5865541"/>
              <a:chOff x="3911600" y="992459"/>
              <a:chExt cx="4888838" cy="5865541"/>
            </a:xfrm>
          </p:grpSpPr>
          <p:pic>
            <p:nvPicPr>
              <p:cNvPr id="4" name="Picture 2" descr="Image result for clostridium tetani mecha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6352" y="992459"/>
                <a:ext cx="4184086" cy="58655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11600" y="2374900"/>
                <a:ext cx="1238250" cy="46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a:solidFill>
                      <a:schemeClr val="tx1"/>
                    </a:solidFill>
                    <a:latin typeface="Garamond" panose="02020404030301010803" pitchFamily="18" charset="0"/>
                  </a:rPr>
                  <a:t>Inhibitorni</a:t>
                </a:r>
              </a:p>
              <a:p>
                <a:pPr algn="ctr"/>
                <a:r>
                  <a:rPr lang="sr-Latn-RS">
                    <a:solidFill>
                      <a:schemeClr val="tx1"/>
                    </a:solidFill>
                    <a:latin typeface="Garamond" panose="02020404030301010803" pitchFamily="18" charset="0"/>
                  </a:rPr>
                  <a:t>neuron</a:t>
                </a:r>
                <a:endParaRPr lang="en-US">
                  <a:solidFill>
                    <a:schemeClr val="tx1"/>
                  </a:solidFill>
                  <a:latin typeface="Garamond" panose="02020404030301010803" pitchFamily="18" charset="0"/>
                </a:endParaRPr>
              </a:p>
            </p:txBody>
          </p:sp>
          <p:sp>
            <p:nvSpPr>
              <p:cNvPr id="7" name="Rectangle 6"/>
              <p:cNvSpPr/>
              <p:nvPr/>
            </p:nvSpPr>
            <p:spPr>
              <a:xfrm>
                <a:off x="4889499" y="5035549"/>
                <a:ext cx="904023" cy="426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a:solidFill>
                      <a:schemeClr val="tx1"/>
                    </a:solidFill>
                    <a:latin typeface="Garamond" panose="02020404030301010803" pitchFamily="18" charset="0"/>
                  </a:rPr>
                  <a:t>Toksin</a:t>
                </a:r>
                <a:endParaRPr lang="en-US">
                  <a:solidFill>
                    <a:schemeClr val="tx1"/>
                  </a:solidFill>
                  <a:latin typeface="Garamond" panose="02020404030301010803" pitchFamily="18" charset="0"/>
                </a:endParaRPr>
              </a:p>
            </p:txBody>
          </p:sp>
          <p:sp>
            <p:nvSpPr>
              <p:cNvPr id="8" name="Rectangle 7"/>
              <p:cNvSpPr/>
              <p:nvPr/>
            </p:nvSpPr>
            <p:spPr>
              <a:xfrm>
                <a:off x="7613650" y="5632449"/>
                <a:ext cx="586522" cy="426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200">
                    <a:solidFill>
                      <a:schemeClr val="tx1"/>
                    </a:solidFill>
                    <a:latin typeface="Garamond" panose="02020404030301010803" pitchFamily="18" charset="0"/>
                  </a:rPr>
                  <a:t>Toksin</a:t>
                </a:r>
                <a:endParaRPr lang="en-US" sz="1200">
                  <a:solidFill>
                    <a:schemeClr val="tx1"/>
                  </a:solidFill>
                  <a:latin typeface="Garamond" panose="02020404030301010803" pitchFamily="18" charset="0"/>
                </a:endParaRPr>
              </a:p>
            </p:txBody>
          </p:sp>
          <p:sp>
            <p:nvSpPr>
              <p:cNvPr id="9" name="Rectangle 8"/>
              <p:cNvSpPr/>
              <p:nvPr/>
            </p:nvSpPr>
            <p:spPr>
              <a:xfrm>
                <a:off x="4856589" y="6222999"/>
                <a:ext cx="586522" cy="426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Garamond" panose="02020404030301010803" pitchFamily="18" charset="0"/>
                </a:endParaRPr>
              </a:p>
            </p:txBody>
          </p:sp>
          <p:sp>
            <p:nvSpPr>
              <p:cNvPr id="10" name="Rectangle 9"/>
              <p:cNvSpPr/>
              <p:nvPr/>
            </p:nvSpPr>
            <p:spPr>
              <a:xfrm>
                <a:off x="5207000" y="6426200"/>
                <a:ext cx="586522"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Garamond" panose="02020404030301010803" pitchFamily="18" charset="0"/>
                </a:endParaRPr>
              </a:p>
            </p:txBody>
          </p:sp>
          <p:sp>
            <p:nvSpPr>
              <p:cNvPr id="11" name="Rectangle 10"/>
              <p:cNvSpPr/>
              <p:nvPr/>
            </p:nvSpPr>
            <p:spPr>
              <a:xfrm>
                <a:off x="5131914" y="6359989"/>
                <a:ext cx="593121"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Garamond" panose="02020404030301010803" pitchFamily="18" charset="0"/>
                </a:endParaRPr>
              </a:p>
            </p:txBody>
          </p:sp>
          <p:sp>
            <p:nvSpPr>
              <p:cNvPr id="12" name="Rectangle 11"/>
              <p:cNvSpPr/>
              <p:nvPr/>
            </p:nvSpPr>
            <p:spPr>
              <a:xfrm>
                <a:off x="4925076" y="6308864"/>
                <a:ext cx="593121"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Garamond" panose="02020404030301010803" pitchFamily="18" charset="0"/>
                </a:endParaRPr>
              </a:p>
            </p:txBody>
          </p:sp>
          <p:sp>
            <p:nvSpPr>
              <p:cNvPr id="13" name="Rectangle 12"/>
              <p:cNvSpPr/>
              <p:nvPr/>
            </p:nvSpPr>
            <p:spPr>
              <a:xfrm>
                <a:off x="5063427" y="6331553"/>
                <a:ext cx="593121"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Garamond" panose="02020404030301010803" pitchFamily="18" charset="0"/>
                </a:endParaRPr>
              </a:p>
            </p:txBody>
          </p:sp>
          <p:sp>
            <p:nvSpPr>
              <p:cNvPr id="14" name="Rectangle 13"/>
              <p:cNvSpPr/>
              <p:nvPr/>
            </p:nvSpPr>
            <p:spPr>
              <a:xfrm>
                <a:off x="4331955" y="6674401"/>
                <a:ext cx="593121"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Garamond" panose="02020404030301010803" pitchFamily="18" charset="0"/>
                </a:endParaRPr>
              </a:p>
            </p:txBody>
          </p:sp>
        </p:grpSp>
        <p:sp>
          <p:nvSpPr>
            <p:cNvPr id="17" name="Rectangle 16"/>
            <p:cNvSpPr/>
            <p:nvPr/>
          </p:nvSpPr>
          <p:spPr>
            <a:xfrm>
              <a:off x="8756795" y="4640506"/>
              <a:ext cx="738668" cy="10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6" y="2774413"/>
            <a:ext cx="5838825" cy="3876675"/>
          </a:xfrm>
          <a:prstGeom prst="rect">
            <a:avLst/>
          </a:prstGeom>
        </p:spPr>
      </p:pic>
    </p:spTree>
    <p:extLst>
      <p:ext uri="{BB962C8B-B14F-4D97-AF65-F5344CB8AC3E}">
        <p14:creationId xmlns:p14="http://schemas.microsoft.com/office/powerpoint/2010/main" val="9162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976" y="868120"/>
            <a:ext cx="5403273" cy="5868785"/>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 y="0"/>
            <a:ext cx="10153650" cy="6858000"/>
          </a:xfrm>
          <a:prstGeom prst="rect">
            <a:avLst/>
          </a:prstGeom>
        </p:spPr>
      </p:pic>
      <p:sp>
        <p:nvSpPr>
          <p:cNvPr id="5" name="Rounded Rectangle 4">
            <a:extLst>
              <a:ext uri="{FF2B5EF4-FFF2-40B4-BE49-F238E27FC236}">
                <a16:creationId xmlns:a16="http://schemas.microsoft.com/office/drawing/2014/main" id="{8A51B170-1A9B-4F90-ADE5-0344D787DA6F}"/>
              </a:ext>
            </a:extLst>
          </p:cNvPr>
          <p:cNvSpPr/>
          <p:nvPr/>
        </p:nvSpPr>
        <p:spPr>
          <a:xfrm>
            <a:off x="1852654" y="258520"/>
            <a:ext cx="5454595"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Botulizam </a:t>
            </a:r>
            <a:r>
              <a:rPr kumimoji="0" lang="sr-Latn-RS" sz="3200" i="0" u="none" strike="noStrike" kern="1200" cap="none" spc="0" normalizeH="0" baseline="0" noProof="0">
                <a:ln>
                  <a:noFill/>
                </a:ln>
                <a:solidFill>
                  <a:prstClr val="white"/>
                </a:solidFill>
                <a:effectLst/>
                <a:uLnTx/>
                <a:uFillTx/>
                <a:latin typeface="Garamond" pitchFamily="18" charset="0"/>
                <a:ea typeface="+mn-ea"/>
                <a:cs typeface="+mn-cs"/>
              </a:rPr>
              <a:t>(</a:t>
            </a:r>
            <a:r>
              <a:rPr kumimoji="0" lang="sr-Latn-RS" sz="3200" i="1" u="none" strike="noStrike" kern="1200" cap="none" spc="0" normalizeH="0" baseline="0" noProof="0">
                <a:ln>
                  <a:noFill/>
                </a:ln>
                <a:solidFill>
                  <a:prstClr val="white"/>
                </a:solidFill>
                <a:effectLst/>
                <a:uLnTx/>
                <a:uFillTx/>
                <a:latin typeface="Garamond" pitchFamily="18" charset="0"/>
                <a:ea typeface="+mn-ea"/>
                <a:cs typeface="+mn-cs"/>
              </a:rPr>
              <a:t>Clostridium botulinum</a:t>
            </a:r>
            <a:r>
              <a:rPr kumimoji="0" lang="sr-Latn-RS" sz="3200" i="0" u="none" strike="noStrike" kern="1200" cap="none" spc="0" normalizeH="0" baseline="0" noProof="0">
                <a:ln>
                  <a:noFill/>
                </a:ln>
                <a:solidFill>
                  <a:prstClr val="white"/>
                </a:solidFill>
                <a:effectLst/>
                <a:uLnTx/>
                <a:uFillTx/>
                <a:latin typeface="Garamond" pitchFamily="18" charset="0"/>
                <a:ea typeface="+mn-ea"/>
                <a:cs typeface="+mn-cs"/>
              </a:rPr>
              <a:t>)</a:t>
            </a:r>
            <a:endParaRPr kumimoji="0" lang="en-US" sz="3200" i="0" u="none" strike="noStrike" kern="1200" cap="none" spc="0" normalizeH="0" baseline="0" noProof="0" dirty="0">
              <a:ln>
                <a:noFill/>
              </a:ln>
              <a:solidFill>
                <a:prstClr val="white"/>
              </a:solidFill>
              <a:effectLst/>
              <a:uLnTx/>
              <a:uFillTx/>
              <a:latin typeface="Garamond" pitchFamily="18" charset="0"/>
              <a:ea typeface="+mn-ea"/>
              <a:cs typeface="+mn-cs"/>
            </a:endParaRPr>
          </a:p>
        </p:txBody>
      </p:sp>
    </p:spTree>
    <p:extLst>
      <p:ext uri="{BB962C8B-B14F-4D97-AF65-F5344CB8AC3E}">
        <p14:creationId xmlns:p14="http://schemas.microsoft.com/office/powerpoint/2010/main" val="299055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51B170-1A9B-4F90-ADE5-0344D787DA6F}"/>
              </a:ext>
            </a:extLst>
          </p:cNvPr>
          <p:cNvSpPr/>
          <p:nvPr/>
        </p:nvSpPr>
        <p:spPr>
          <a:xfrm>
            <a:off x="2509936" y="258520"/>
            <a:ext cx="4124130"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Miotatički</a:t>
            </a:r>
            <a:r>
              <a:rPr kumimoji="0" lang="sr-Latn-RS" sz="3200" b="1" i="0" u="none" strike="noStrike" kern="1200" cap="none" spc="0" normalizeH="0" noProof="0">
                <a:ln>
                  <a:noFill/>
                </a:ln>
                <a:solidFill>
                  <a:prstClr val="white"/>
                </a:solidFill>
                <a:effectLst/>
                <a:uLnTx/>
                <a:uFillTx/>
                <a:latin typeface="Garamond" pitchFamily="18" charset="0"/>
                <a:ea typeface="+mn-ea"/>
                <a:cs typeface="+mn-cs"/>
              </a:rPr>
              <a:t> refleks</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pic>
        <p:nvPicPr>
          <p:cNvPr id="12" name="Picture 2" descr="D:\ljuba\das\FIZIOLOGIJA\vežbe\2 semsetar\oftalmoskopija\effector-muscle.jpg"/>
          <p:cNvPicPr>
            <a:picLocks noChangeAspect="1" noChangeArrowheads="1"/>
          </p:cNvPicPr>
          <p:nvPr/>
        </p:nvPicPr>
        <p:blipFill>
          <a:blip r:embed="rId2"/>
          <a:srcRect/>
          <a:stretch>
            <a:fillRect/>
          </a:stretch>
        </p:blipFill>
        <p:spPr bwMode="auto">
          <a:xfrm>
            <a:off x="1142976" y="857232"/>
            <a:ext cx="5932568" cy="5715040"/>
          </a:xfrm>
          <a:prstGeom prst="rect">
            <a:avLst/>
          </a:prstGeom>
          <a:noFill/>
        </p:spPr>
      </p:pic>
      <p:sp>
        <p:nvSpPr>
          <p:cNvPr id="14" name="TextBox 13"/>
          <p:cNvSpPr txBox="1"/>
          <p:nvPr/>
        </p:nvSpPr>
        <p:spPr>
          <a:xfrm>
            <a:off x="5283463" y="1659603"/>
            <a:ext cx="3150221"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endParaRPr lang="sr-Latn-CS" sz="2000">
              <a:solidFill>
                <a:srgbClr val="D84256"/>
              </a:solidFill>
            </a:endParaRPr>
          </a:p>
          <a:p>
            <a:r>
              <a:rPr lang="sr-Latn-CS" sz="2000" b="1">
                <a:solidFill>
                  <a:srgbClr val="D84256"/>
                </a:solidFill>
                <a:latin typeface="Garamond" panose="02020404030301010803" pitchFamily="18" charset="0"/>
              </a:rPr>
              <a:t>Receptor – mišićno vreteno</a:t>
            </a:r>
          </a:p>
        </p:txBody>
      </p:sp>
      <p:sp>
        <p:nvSpPr>
          <p:cNvPr id="16" name="TextBox 15"/>
          <p:cNvSpPr txBox="1"/>
          <p:nvPr/>
        </p:nvSpPr>
        <p:spPr>
          <a:xfrm>
            <a:off x="2822942" y="3424482"/>
            <a:ext cx="987073"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sr-Latn-CS" sz="2000" b="1" dirty="0">
                <a:solidFill>
                  <a:srgbClr val="D84256"/>
                </a:solidFill>
                <a:latin typeface="Garamond" panose="02020404030301010803" pitchFamily="18" charset="0"/>
              </a:rPr>
              <a:t>A</a:t>
            </a:r>
            <a:r>
              <a:rPr lang="el-GR" sz="2000" b="1" dirty="0">
                <a:solidFill>
                  <a:srgbClr val="D84256"/>
                </a:solidFill>
                <a:latin typeface="Garamond" panose="02020404030301010803" pitchFamily="18" charset="0"/>
              </a:rPr>
              <a:t>α</a:t>
            </a:r>
            <a:r>
              <a:rPr lang="sr-Latn-CS" sz="2000" b="1" dirty="0">
                <a:solidFill>
                  <a:srgbClr val="D84256"/>
                </a:solidFill>
                <a:latin typeface="Garamond" panose="02020404030301010803" pitchFamily="18" charset="0"/>
              </a:rPr>
              <a:t> n.</a:t>
            </a:r>
          </a:p>
          <a:p>
            <a:pPr algn="r"/>
            <a:r>
              <a:rPr lang="sr-Latn-CS" sz="2000" b="1" dirty="0">
                <a:solidFill>
                  <a:srgbClr val="D84256"/>
                </a:solidFill>
                <a:latin typeface="Garamond" panose="02020404030301010803" pitchFamily="18" charset="0"/>
              </a:rPr>
              <a:t>vlakna </a:t>
            </a:r>
            <a:endParaRPr lang="en-US" sz="2000" b="1" dirty="0">
              <a:solidFill>
                <a:srgbClr val="D84256"/>
              </a:solidFill>
              <a:latin typeface="Garamond" panose="02020404030301010803" pitchFamily="18" charset="0"/>
            </a:endParaRPr>
          </a:p>
        </p:txBody>
      </p:sp>
      <p:sp>
        <p:nvSpPr>
          <p:cNvPr id="18" name="TextBox 17"/>
          <p:cNvSpPr txBox="1"/>
          <p:nvPr/>
        </p:nvSpPr>
        <p:spPr>
          <a:xfrm>
            <a:off x="262632" y="4497363"/>
            <a:ext cx="2162772"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sr-Latn-CS" sz="2000" b="1" dirty="0">
                <a:solidFill>
                  <a:srgbClr val="D84256"/>
                </a:solidFill>
                <a:latin typeface="Garamond" panose="02020404030301010803" pitchFamily="18" charset="0"/>
              </a:rPr>
              <a:t>Kičmena moždina</a:t>
            </a:r>
            <a:endParaRPr lang="en-US" sz="2000" b="1" dirty="0">
              <a:solidFill>
                <a:srgbClr val="D84256"/>
              </a:solidFill>
              <a:latin typeface="Garamond" panose="02020404030301010803" pitchFamily="18" charset="0"/>
            </a:endParaRPr>
          </a:p>
        </p:txBody>
      </p:sp>
      <p:sp>
        <p:nvSpPr>
          <p:cNvPr id="2" name="TextBox 1"/>
          <p:cNvSpPr txBox="1"/>
          <p:nvPr/>
        </p:nvSpPr>
        <p:spPr>
          <a:xfrm>
            <a:off x="5895221" y="2461974"/>
            <a:ext cx="2360645" cy="707886"/>
          </a:xfrm>
          <a:prstGeom prst="rect">
            <a:avLst/>
          </a:prstGeom>
          <a:solidFill>
            <a:schemeClr val="bg1"/>
          </a:solidFill>
        </p:spPr>
        <p:txBody>
          <a:bodyPr wrap="square" rtlCol="0">
            <a:spAutoFit/>
          </a:bodyPr>
          <a:lstStyle/>
          <a:p>
            <a:r>
              <a:rPr lang="sr-Latn-RS" sz="2000" b="1">
                <a:solidFill>
                  <a:srgbClr val="D84256"/>
                </a:solidFill>
                <a:latin typeface="Garamond" panose="02020404030301010803" pitchFamily="18" charset="0"/>
              </a:rPr>
              <a:t>Efektor – mišić</a:t>
            </a:r>
          </a:p>
          <a:p>
            <a:endParaRPr lang="en-US" sz="2000" b="1">
              <a:solidFill>
                <a:srgbClr val="D84256"/>
              </a:solidFill>
              <a:latin typeface="Garamond" panose="02020404030301010803" pitchFamily="18" charset="0"/>
            </a:endParaRPr>
          </a:p>
        </p:txBody>
      </p:sp>
      <p:sp>
        <p:nvSpPr>
          <p:cNvPr id="19" name="Rectangle 18"/>
          <p:cNvSpPr/>
          <p:nvPr/>
        </p:nvSpPr>
        <p:spPr>
          <a:xfrm>
            <a:off x="1534331" y="1894114"/>
            <a:ext cx="1782147" cy="47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r-Latn-RS" sz="2000" b="1">
                <a:solidFill>
                  <a:srgbClr val="D84256"/>
                </a:solidFill>
                <a:latin typeface="Garamond" panose="02020404030301010803" pitchFamily="18" charset="0"/>
              </a:rPr>
              <a:t>Ia n. vlakna</a:t>
            </a:r>
            <a:endParaRPr lang="en-US" sz="2000" b="1">
              <a:solidFill>
                <a:srgbClr val="D84256"/>
              </a:solidFill>
              <a:latin typeface="Garamond" panose="02020404030301010803" pitchFamily="18" charset="0"/>
            </a:endParaRPr>
          </a:p>
        </p:txBody>
      </p:sp>
      <p:sp>
        <p:nvSpPr>
          <p:cNvPr id="20" name="Rounded Rectangle 19"/>
          <p:cNvSpPr/>
          <p:nvPr/>
        </p:nvSpPr>
        <p:spPr>
          <a:xfrm>
            <a:off x="2509936" y="819912"/>
            <a:ext cx="4124130" cy="439721"/>
          </a:xfrm>
          <a:prstGeom prst="roundRect">
            <a:avLst/>
          </a:prstGeom>
          <a:solidFill>
            <a:schemeClr val="bg1"/>
          </a:solid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a:solidFill>
                  <a:srgbClr val="D84256"/>
                </a:solidFill>
                <a:latin typeface="Garamond" panose="02020404030301010803" pitchFamily="18" charset="0"/>
              </a:rPr>
              <a:t>Mišićni refleks na istezanje</a:t>
            </a:r>
            <a:endParaRPr lang="en-US" sz="2400" b="1">
              <a:solidFill>
                <a:srgbClr val="D84256"/>
              </a:solidFill>
              <a:latin typeface="Garamond" panose="02020404030301010803" pitchFamily="18" charset="0"/>
            </a:endParaRPr>
          </a:p>
        </p:txBody>
      </p:sp>
    </p:spTree>
    <p:extLst>
      <p:ext uri="{BB962C8B-B14F-4D97-AF65-F5344CB8AC3E}">
        <p14:creationId xmlns:p14="http://schemas.microsoft.com/office/powerpoint/2010/main" val="346638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72" y="-24062"/>
            <a:ext cx="2691674" cy="6925606"/>
          </a:xfrm>
          <a:prstGeom prst="rect">
            <a:avLst/>
          </a:prstGeom>
        </p:spPr>
      </p:pic>
      <p:sp>
        <p:nvSpPr>
          <p:cNvPr id="4" name="Rounded Rectangle 3">
            <a:extLst>
              <a:ext uri="{FF2B5EF4-FFF2-40B4-BE49-F238E27FC236}">
                <a16:creationId xmlns:a16="http://schemas.microsoft.com/office/drawing/2014/main" id="{8A51B170-1A9B-4F90-ADE5-0344D787DA6F}"/>
              </a:ext>
            </a:extLst>
          </p:cNvPr>
          <p:cNvSpPr/>
          <p:nvPr/>
        </p:nvSpPr>
        <p:spPr>
          <a:xfrm>
            <a:off x="2509936" y="258520"/>
            <a:ext cx="4124130"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Miotatički</a:t>
            </a:r>
            <a:r>
              <a:rPr kumimoji="0" lang="sr-Latn-RS" sz="3200" b="1" i="0" u="none" strike="noStrike" kern="1200" cap="none" spc="0" normalizeH="0" noProof="0">
                <a:ln>
                  <a:noFill/>
                </a:ln>
                <a:solidFill>
                  <a:prstClr val="white"/>
                </a:solidFill>
                <a:effectLst/>
                <a:uLnTx/>
                <a:uFillTx/>
                <a:latin typeface="Garamond" pitchFamily="18" charset="0"/>
                <a:ea typeface="+mn-ea"/>
                <a:cs typeface="+mn-cs"/>
              </a:rPr>
              <a:t> refleks</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sp>
        <p:nvSpPr>
          <p:cNvPr id="5" name="Rounded Rectangle 4"/>
          <p:cNvSpPr/>
          <p:nvPr/>
        </p:nvSpPr>
        <p:spPr>
          <a:xfrm>
            <a:off x="2509936" y="819912"/>
            <a:ext cx="4124130" cy="439721"/>
          </a:xfrm>
          <a:prstGeom prst="roundRect">
            <a:avLst/>
          </a:prstGeom>
          <a:solidFill>
            <a:schemeClr val="bg1"/>
          </a:solid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a:solidFill>
                  <a:srgbClr val="D84256"/>
                </a:solidFill>
                <a:latin typeface="Garamond" panose="02020404030301010803" pitchFamily="18" charset="0"/>
              </a:rPr>
              <a:t>Mišićni refleks na istezanje</a:t>
            </a:r>
            <a:endParaRPr lang="en-US" sz="2400" b="1">
              <a:solidFill>
                <a:srgbClr val="D84256"/>
              </a:solidFill>
              <a:latin typeface="Garamond" panose="02020404030301010803" pitchFamily="18" charset="0"/>
            </a:endParaRPr>
          </a:p>
        </p:txBody>
      </p:sp>
      <p:sp>
        <p:nvSpPr>
          <p:cNvPr id="7" name="TextBox 6"/>
          <p:cNvSpPr txBox="1"/>
          <p:nvPr/>
        </p:nvSpPr>
        <p:spPr>
          <a:xfrm>
            <a:off x="3226657" y="1629061"/>
            <a:ext cx="4907690" cy="523220"/>
          </a:xfrm>
          <a:prstGeom prst="rect">
            <a:avLst/>
          </a:prstGeom>
          <a:noFill/>
        </p:spPr>
        <p:txBody>
          <a:bodyPr wrap="none" rtlCol="0">
            <a:spAutoFit/>
          </a:bodyPr>
          <a:lstStyle/>
          <a:p>
            <a:r>
              <a:rPr lang="sr-Latn-RS" sz="2800" b="1" smtClean="0">
                <a:solidFill>
                  <a:srgbClr val="D84256"/>
                </a:solidFill>
                <a:latin typeface="Garamond" panose="02020404030301010803" pitchFamily="18" charset="0"/>
                <a:ea typeface="Cambria" panose="02040503050406030204" pitchFamily="18" charset="0"/>
              </a:rPr>
              <a:t>Gde se nalaze mišićna vretena?</a:t>
            </a:r>
            <a:endParaRPr lang="en-US" sz="2800" b="1">
              <a:solidFill>
                <a:srgbClr val="D84256"/>
              </a:solidFill>
              <a:latin typeface="Garamond" panose="02020404030301010803" pitchFamily="18" charset="0"/>
              <a:ea typeface="Cambria" panose="020405030504060302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632" y="3081337"/>
            <a:ext cx="349966" cy="973816"/>
          </a:xfrm>
          <a:prstGeom prst="rect">
            <a:avLst/>
          </a:prstGeom>
        </p:spPr>
      </p:pic>
      <p:cxnSp>
        <p:nvCxnSpPr>
          <p:cNvPr id="10" name="Straight Arrow Connector 9"/>
          <p:cNvCxnSpPr/>
          <p:nvPr/>
        </p:nvCxnSpPr>
        <p:spPr>
          <a:xfrm flipH="1">
            <a:off x="1592698" y="3397177"/>
            <a:ext cx="203661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92891" y="2285897"/>
            <a:ext cx="1975221" cy="369332"/>
          </a:xfrm>
          <a:prstGeom prst="rect">
            <a:avLst/>
          </a:prstGeom>
          <a:noFill/>
        </p:spPr>
        <p:txBody>
          <a:bodyPr wrap="none" rtlCol="0">
            <a:spAutoFit/>
          </a:bodyPr>
          <a:lstStyle/>
          <a:p>
            <a:r>
              <a:rPr lang="sr-Latn-RS" i="1" smtClean="0">
                <a:solidFill>
                  <a:srgbClr val="D84256"/>
                </a:solidFill>
                <a:latin typeface="Garamond" panose="02020404030301010803" pitchFamily="18" charset="0"/>
              </a:rPr>
              <a:t>Fusus</a:t>
            </a:r>
            <a:r>
              <a:rPr lang="sr-Latn-RS" smtClean="0">
                <a:solidFill>
                  <a:srgbClr val="D84256"/>
                </a:solidFill>
                <a:latin typeface="Garamond" panose="02020404030301010803" pitchFamily="18" charset="0"/>
              </a:rPr>
              <a:t> (lat.) - vreteno</a:t>
            </a:r>
            <a:endParaRPr lang="en-US">
              <a:solidFill>
                <a:srgbClr val="D84256"/>
              </a:solidFill>
              <a:latin typeface="Garamond" panose="02020404030301010803" pitchFamily="18" charset="0"/>
            </a:endParaRPr>
          </a:p>
        </p:txBody>
      </p:sp>
      <p:sp>
        <p:nvSpPr>
          <p:cNvPr id="12" name="TextBox 11"/>
          <p:cNvSpPr txBox="1"/>
          <p:nvPr/>
        </p:nvSpPr>
        <p:spPr>
          <a:xfrm>
            <a:off x="3670312" y="3212511"/>
            <a:ext cx="2493952" cy="369332"/>
          </a:xfrm>
          <a:prstGeom prst="rect">
            <a:avLst/>
          </a:prstGeom>
          <a:noFill/>
        </p:spPr>
        <p:txBody>
          <a:bodyPr wrap="none" rtlCol="0">
            <a:spAutoFit/>
          </a:bodyPr>
          <a:lstStyle/>
          <a:p>
            <a:r>
              <a:rPr lang="sr-Latn-RS" smtClean="0">
                <a:solidFill>
                  <a:srgbClr val="D84256"/>
                </a:solidFill>
                <a:latin typeface="Garamond" panose="02020404030301010803" pitchFamily="18" charset="0"/>
              </a:rPr>
              <a:t>Kapsula mišićnog vretena</a:t>
            </a:r>
            <a:endParaRPr lang="en-US">
              <a:solidFill>
                <a:srgbClr val="D84256"/>
              </a:solidFill>
              <a:latin typeface="Garamond" panose="02020404030301010803" pitchFamily="18" charset="0"/>
            </a:endParaRPr>
          </a:p>
        </p:txBody>
      </p:sp>
      <p:cxnSp>
        <p:nvCxnSpPr>
          <p:cNvPr id="13" name="Straight Arrow Connector 12"/>
          <p:cNvCxnSpPr>
            <a:stCxn id="14" idx="1"/>
          </p:cNvCxnSpPr>
          <p:nvPr/>
        </p:nvCxnSpPr>
        <p:spPr>
          <a:xfrm flipH="1">
            <a:off x="1437528" y="3690893"/>
            <a:ext cx="223278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70312" y="3506227"/>
            <a:ext cx="2582758" cy="369332"/>
          </a:xfrm>
          <a:prstGeom prst="rect">
            <a:avLst/>
          </a:prstGeom>
          <a:noFill/>
        </p:spPr>
        <p:txBody>
          <a:bodyPr wrap="none" rtlCol="0">
            <a:spAutoFit/>
          </a:bodyPr>
          <a:lstStyle/>
          <a:p>
            <a:r>
              <a:rPr lang="sr-Latn-RS" b="1" smtClean="0">
                <a:solidFill>
                  <a:srgbClr val="D84256"/>
                </a:solidFill>
                <a:latin typeface="Garamond" panose="02020404030301010803" pitchFamily="18" charset="0"/>
              </a:rPr>
              <a:t>Intrafuzna</a:t>
            </a:r>
            <a:r>
              <a:rPr lang="sr-Latn-RS" smtClean="0">
                <a:solidFill>
                  <a:srgbClr val="D84256"/>
                </a:solidFill>
                <a:latin typeface="Garamond" panose="02020404030301010803" pitchFamily="18" charset="0"/>
              </a:rPr>
              <a:t> mišićna vlakna</a:t>
            </a:r>
            <a:endParaRPr lang="en-US">
              <a:solidFill>
                <a:srgbClr val="D84256"/>
              </a:solidFill>
              <a:latin typeface="Garamond" panose="02020404030301010803" pitchFamily="18" charset="0"/>
            </a:endParaRPr>
          </a:p>
        </p:txBody>
      </p:sp>
      <p:cxnSp>
        <p:nvCxnSpPr>
          <p:cNvPr id="16" name="Straight Arrow Connector 15"/>
          <p:cNvCxnSpPr>
            <a:stCxn id="17" idx="1"/>
          </p:cNvCxnSpPr>
          <p:nvPr/>
        </p:nvCxnSpPr>
        <p:spPr>
          <a:xfrm flipH="1" flipV="1">
            <a:off x="1911275" y="3111125"/>
            <a:ext cx="1759037" cy="2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70312" y="2929061"/>
            <a:ext cx="2746265" cy="369332"/>
          </a:xfrm>
          <a:prstGeom prst="rect">
            <a:avLst/>
          </a:prstGeom>
          <a:noFill/>
        </p:spPr>
        <p:txBody>
          <a:bodyPr wrap="none" rtlCol="0">
            <a:spAutoFit/>
          </a:bodyPr>
          <a:lstStyle/>
          <a:p>
            <a:r>
              <a:rPr lang="sr-Latn-RS" b="1" smtClean="0">
                <a:solidFill>
                  <a:srgbClr val="D84256"/>
                </a:solidFill>
                <a:latin typeface="Garamond" panose="02020404030301010803" pitchFamily="18" charset="0"/>
              </a:rPr>
              <a:t>Ekstrafuzna</a:t>
            </a:r>
            <a:r>
              <a:rPr lang="sr-Latn-RS" smtClean="0">
                <a:solidFill>
                  <a:srgbClr val="D84256"/>
                </a:solidFill>
                <a:latin typeface="Garamond" panose="02020404030301010803" pitchFamily="18" charset="0"/>
              </a:rPr>
              <a:t> mišićna vlakna</a:t>
            </a:r>
            <a:endParaRPr lang="en-US">
              <a:solidFill>
                <a:srgbClr val="D84256"/>
              </a:solidFill>
              <a:latin typeface="Garamond" panose="02020404030301010803" pitchFamily="18" charset="0"/>
            </a:endParaRPr>
          </a:p>
        </p:txBody>
      </p:sp>
    </p:spTree>
    <p:extLst>
      <p:ext uri="{BB962C8B-B14F-4D97-AF65-F5344CB8AC3E}">
        <p14:creationId xmlns:p14="http://schemas.microsoft.com/office/powerpoint/2010/main" val="273207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1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1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5" y="-49219"/>
            <a:ext cx="8276640" cy="69072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24" y="590896"/>
            <a:ext cx="3470515" cy="623221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129" y="757978"/>
            <a:ext cx="1416302" cy="5895414"/>
          </a:xfrm>
          <a:prstGeom prst="rect">
            <a:avLst/>
          </a:prstGeom>
        </p:spPr>
      </p:pic>
      <p:cxnSp>
        <p:nvCxnSpPr>
          <p:cNvPr id="10" name="Straight Arrow Connector 9"/>
          <p:cNvCxnSpPr>
            <a:stCxn id="11" idx="1"/>
          </p:cNvCxnSpPr>
          <p:nvPr/>
        </p:nvCxnSpPr>
        <p:spPr>
          <a:xfrm flipH="1" flipV="1">
            <a:off x="2733284" y="670985"/>
            <a:ext cx="1759036" cy="2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92320" y="488921"/>
            <a:ext cx="2715487" cy="369332"/>
          </a:xfrm>
          <a:prstGeom prst="rect">
            <a:avLst/>
          </a:prstGeom>
          <a:noFill/>
        </p:spPr>
        <p:txBody>
          <a:bodyPr wrap="none" rtlCol="0">
            <a:spAutoFit/>
          </a:bodyPr>
          <a:lstStyle/>
          <a:p>
            <a:r>
              <a:rPr lang="sr-Latn-RS" b="1" smtClean="0">
                <a:latin typeface="Garamond" panose="02020404030301010803" pitchFamily="18" charset="0"/>
              </a:rPr>
              <a:t>Kapsula mišićnog vretena</a:t>
            </a:r>
            <a:endParaRPr lang="en-US">
              <a:latin typeface="Garamond" panose="02020404030301010803" pitchFamily="18" charset="0"/>
            </a:endParaRPr>
          </a:p>
        </p:txBody>
      </p:sp>
      <p:sp>
        <p:nvSpPr>
          <p:cNvPr id="13" name="TextBox 12"/>
          <p:cNvSpPr txBox="1"/>
          <p:nvPr/>
        </p:nvSpPr>
        <p:spPr>
          <a:xfrm>
            <a:off x="4511038" y="757978"/>
            <a:ext cx="3164379" cy="369332"/>
          </a:xfrm>
          <a:prstGeom prst="rect">
            <a:avLst/>
          </a:prstGeom>
          <a:noFill/>
        </p:spPr>
        <p:txBody>
          <a:bodyPr wrap="square" rtlCol="0">
            <a:spAutoFit/>
          </a:bodyPr>
          <a:lstStyle/>
          <a:p>
            <a:r>
              <a:rPr lang="sr-Latn-RS" b="1" smtClean="0">
                <a:latin typeface="Garamond" panose="02020404030301010803" pitchFamily="18" charset="0"/>
              </a:rPr>
              <a:t>Vrećasta </a:t>
            </a:r>
            <a:r>
              <a:rPr lang="sr-Latn-RS" smtClean="0">
                <a:latin typeface="Garamond" panose="02020404030301010803" pitchFamily="18" charset="0"/>
              </a:rPr>
              <a:t>intrafuzna vlakna</a:t>
            </a:r>
            <a:endParaRPr lang="en-US">
              <a:latin typeface="Garamond" panose="02020404030301010803" pitchFamily="18"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414" y="670984"/>
            <a:ext cx="1586021" cy="5982407"/>
          </a:xfrm>
          <a:prstGeom prst="rect">
            <a:avLst/>
          </a:prstGeom>
        </p:spPr>
      </p:pic>
      <p:cxnSp>
        <p:nvCxnSpPr>
          <p:cNvPr id="12" name="Straight Arrow Connector 11"/>
          <p:cNvCxnSpPr>
            <a:stCxn id="13" idx="1"/>
          </p:cNvCxnSpPr>
          <p:nvPr/>
        </p:nvCxnSpPr>
        <p:spPr>
          <a:xfrm flipH="1" flipV="1">
            <a:off x="2468300" y="940043"/>
            <a:ext cx="2042738" cy="2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11038" y="1044619"/>
            <a:ext cx="3395193" cy="369332"/>
          </a:xfrm>
          <a:prstGeom prst="rect">
            <a:avLst/>
          </a:prstGeom>
          <a:noFill/>
        </p:spPr>
        <p:txBody>
          <a:bodyPr wrap="square" rtlCol="0">
            <a:spAutoFit/>
          </a:bodyPr>
          <a:lstStyle/>
          <a:p>
            <a:r>
              <a:rPr lang="sr-Latn-RS" b="1" smtClean="0">
                <a:latin typeface="Garamond" panose="02020404030301010803" pitchFamily="18" charset="0"/>
              </a:rPr>
              <a:t>Lančasta </a:t>
            </a:r>
            <a:r>
              <a:rPr lang="sr-Latn-RS" smtClean="0">
                <a:latin typeface="Garamond" panose="02020404030301010803" pitchFamily="18" charset="0"/>
              </a:rPr>
              <a:t>intrafuzna vlakna</a:t>
            </a:r>
            <a:endParaRPr lang="en-US">
              <a:latin typeface="Garamond" panose="02020404030301010803" pitchFamily="18" charset="0"/>
            </a:endParaRPr>
          </a:p>
        </p:txBody>
      </p:sp>
      <p:cxnSp>
        <p:nvCxnSpPr>
          <p:cNvPr id="21" name="Straight Arrow Connector 20"/>
          <p:cNvCxnSpPr/>
          <p:nvPr/>
        </p:nvCxnSpPr>
        <p:spPr>
          <a:xfrm flipH="1" flipV="1">
            <a:off x="2733284" y="1229285"/>
            <a:ext cx="1777754" cy="97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4300" y="2104396"/>
            <a:ext cx="3196241" cy="2782134"/>
          </a:xfrm>
          <a:prstGeom prst="rect">
            <a:avLst/>
          </a:prstGeom>
        </p:spPr>
      </p:pic>
      <p:sp>
        <p:nvSpPr>
          <p:cNvPr id="26" name="TextBox 25"/>
          <p:cNvSpPr txBox="1"/>
          <p:nvPr/>
        </p:nvSpPr>
        <p:spPr>
          <a:xfrm>
            <a:off x="6802460" y="2723418"/>
            <a:ext cx="2938129" cy="646331"/>
          </a:xfrm>
          <a:prstGeom prst="rect">
            <a:avLst/>
          </a:prstGeom>
          <a:noFill/>
        </p:spPr>
        <p:txBody>
          <a:bodyPr wrap="square" rtlCol="0">
            <a:spAutoFit/>
          </a:bodyPr>
          <a:lstStyle/>
          <a:p>
            <a:r>
              <a:rPr lang="sr-Latn-RS" b="1" smtClean="0">
                <a:latin typeface="Garamond" panose="02020404030301010803" pitchFamily="18" charset="0"/>
              </a:rPr>
              <a:t>Anulospiralna </a:t>
            </a:r>
          </a:p>
          <a:p>
            <a:r>
              <a:rPr lang="sr-Latn-RS" smtClean="0">
                <a:latin typeface="Garamond" panose="02020404030301010803" pitchFamily="18" charset="0"/>
              </a:rPr>
              <a:t>nervna vlakna </a:t>
            </a:r>
            <a:r>
              <a:rPr lang="sr-Latn-RS" b="1" smtClean="0">
                <a:latin typeface="Garamond" panose="02020404030301010803" pitchFamily="18" charset="0"/>
              </a:rPr>
              <a:t>(Ia)</a:t>
            </a:r>
            <a:endParaRPr lang="en-US">
              <a:latin typeface="Garamond" panose="02020404030301010803" pitchFamily="18" charset="0"/>
            </a:endParaRPr>
          </a:p>
        </p:txBody>
      </p:sp>
      <p:cxnSp>
        <p:nvCxnSpPr>
          <p:cNvPr id="27" name="Straight Arrow Connector 26"/>
          <p:cNvCxnSpPr/>
          <p:nvPr/>
        </p:nvCxnSpPr>
        <p:spPr>
          <a:xfrm flipH="1" flipV="1">
            <a:off x="4567644" y="3046584"/>
            <a:ext cx="2234816" cy="5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02460" y="3297705"/>
            <a:ext cx="1697597" cy="369332"/>
          </a:xfrm>
          <a:prstGeom prst="rect">
            <a:avLst/>
          </a:prstGeom>
          <a:noFill/>
        </p:spPr>
        <p:txBody>
          <a:bodyPr wrap="square" rtlCol="0">
            <a:spAutoFit/>
          </a:bodyPr>
          <a:lstStyle/>
          <a:p>
            <a:r>
              <a:rPr lang="sr-Latn-RS" b="1" smtClean="0">
                <a:solidFill>
                  <a:srgbClr val="FF0000"/>
                </a:solidFill>
                <a:latin typeface="Garamond" panose="02020404030301010803" pitchFamily="18" charset="0"/>
              </a:rPr>
              <a:t>Dinamički deo</a:t>
            </a:r>
            <a:endParaRPr lang="en-US">
              <a:solidFill>
                <a:srgbClr val="FF0000"/>
              </a:solidFill>
              <a:latin typeface="Garamond" panose="02020404030301010803" pitchFamily="18" charset="0"/>
            </a:endParaRP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2202" y="2643455"/>
            <a:ext cx="2353061" cy="2124460"/>
          </a:xfrm>
          <a:prstGeom prst="rect">
            <a:avLst/>
          </a:prstGeom>
        </p:spPr>
      </p:pic>
      <p:sp>
        <p:nvSpPr>
          <p:cNvPr id="34" name="TextBox 33"/>
          <p:cNvSpPr txBox="1"/>
          <p:nvPr/>
        </p:nvSpPr>
        <p:spPr>
          <a:xfrm>
            <a:off x="4124510" y="1461963"/>
            <a:ext cx="1968717" cy="646331"/>
          </a:xfrm>
          <a:prstGeom prst="rect">
            <a:avLst/>
          </a:prstGeom>
          <a:noFill/>
        </p:spPr>
        <p:txBody>
          <a:bodyPr wrap="square" rtlCol="0">
            <a:spAutoFit/>
          </a:bodyPr>
          <a:lstStyle/>
          <a:p>
            <a:pPr algn="ctr"/>
            <a:r>
              <a:rPr lang="sr-Latn-RS" b="1" smtClean="0">
                <a:latin typeface="Garamond" panose="02020404030301010803" pitchFamily="18" charset="0"/>
              </a:rPr>
              <a:t>Buketasta </a:t>
            </a:r>
          </a:p>
          <a:p>
            <a:pPr algn="ctr"/>
            <a:r>
              <a:rPr lang="sr-Latn-RS" smtClean="0">
                <a:latin typeface="Garamond" panose="02020404030301010803" pitchFamily="18" charset="0"/>
              </a:rPr>
              <a:t>nervna vlakna </a:t>
            </a:r>
            <a:r>
              <a:rPr lang="sr-Latn-RS" b="1" smtClean="0">
                <a:latin typeface="Garamond" panose="02020404030301010803" pitchFamily="18" charset="0"/>
              </a:rPr>
              <a:t>(II)</a:t>
            </a:r>
            <a:endParaRPr lang="en-US">
              <a:latin typeface="Garamond" panose="02020404030301010803" pitchFamily="18" charset="0"/>
            </a:endParaRPr>
          </a:p>
        </p:txBody>
      </p:sp>
      <p:cxnSp>
        <p:nvCxnSpPr>
          <p:cNvPr id="35" name="Straight Arrow Connector 34"/>
          <p:cNvCxnSpPr/>
          <p:nvPr/>
        </p:nvCxnSpPr>
        <p:spPr>
          <a:xfrm flipH="1">
            <a:off x="4520867" y="2407705"/>
            <a:ext cx="448203" cy="393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221733" y="2006657"/>
            <a:ext cx="1697597" cy="369332"/>
          </a:xfrm>
          <a:prstGeom prst="rect">
            <a:avLst/>
          </a:prstGeom>
          <a:noFill/>
        </p:spPr>
        <p:txBody>
          <a:bodyPr wrap="square" rtlCol="0">
            <a:spAutoFit/>
          </a:bodyPr>
          <a:lstStyle/>
          <a:p>
            <a:pPr algn="ctr"/>
            <a:r>
              <a:rPr lang="sr-Latn-RS" b="1" smtClean="0">
                <a:solidFill>
                  <a:srgbClr val="FF0000"/>
                </a:solidFill>
                <a:latin typeface="Garamond" panose="02020404030301010803" pitchFamily="18" charset="0"/>
              </a:rPr>
              <a:t>Statički deo</a:t>
            </a:r>
            <a:endParaRPr lang="en-US">
              <a:solidFill>
                <a:srgbClr val="FF0000"/>
              </a:solidFill>
              <a:latin typeface="Garamond" panose="02020404030301010803" pitchFamily="18" charset="0"/>
            </a:endParaRPr>
          </a:p>
        </p:txBody>
      </p:sp>
    </p:spTree>
    <p:extLst>
      <p:ext uri="{BB962C8B-B14F-4D97-AF65-F5344CB8AC3E}">
        <p14:creationId xmlns:p14="http://schemas.microsoft.com/office/powerpoint/2010/main" val="2133711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1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8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800"/>
                            </p:stCondLst>
                            <p:childTnLst>
                              <p:par>
                                <p:cTn id="21" presetID="22" presetClass="entr" presetSubtype="2"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1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1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2500"/>
                                        <p:tgtEl>
                                          <p:spTgt spid="24"/>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3000"/>
                            </p:stCondLst>
                            <p:childTnLst>
                              <p:par>
                                <p:cTn id="49" presetID="22" presetClass="entr" presetSubtype="2"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right)">
                                      <p:cBhvr>
                                        <p:cTn id="51" dur="1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2400"/>
                                        <p:tgtEl>
                                          <p:spTgt spid="33"/>
                                        </p:tgtEl>
                                      </p:cBhvr>
                                    </p:animEffect>
                                  </p:childTnLst>
                                </p:cTn>
                              </p:par>
                            </p:childTnLst>
                          </p:cTn>
                        </p:par>
                        <p:par>
                          <p:cTn id="57" fill="hold">
                            <p:stCondLst>
                              <p:cond delay="2400"/>
                            </p:stCondLst>
                            <p:childTnLst>
                              <p:par>
                                <p:cTn id="58" presetID="10"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par>
                          <p:cTn id="64" fill="hold">
                            <p:stCondLst>
                              <p:cond delay="2900"/>
                            </p:stCondLst>
                            <p:childTnLst>
                              <p:par>
                                <p:cTn id="65" presetID="22" presetClass="entr" presetSubtype="1"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up)">
                                      <p:cBhvr>
                                        <p:cTn id="67"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0" grpId="0"/>
      <p:bldP spid="26" grpId="0"/>
      <p:bldP spid="31" grpId="0"/>
      <p:bldP spid="34"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5" y="-792480"/>
            <a:ext cx="8276640" cy="84124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5" y="-49219"/>
            <a:ext cx="8276640" cy="6907219"/>
          </a:xfrm>
          <a:prstGeom prst="rect">
            <a:avLst/>
          </a:prstGeom>
        </p:spPr>
      </p:pic>
      <p:grpSp>
        <p:nvGrpSpPr>
          <p:cNvPr id="2" name="Group 1"/>
          <p:cNvGrpSpPr/>
          <p:nvPr/>
        </p:nvGrpSpPr>
        <p:grpSpPr>
          <a:xfrm>
            <a:off x="1470803" y="875211"/>
            <a:ext cx="3035087" cy="5302336"/>
            <a:chOff x="1040524" y="376405"/>
            <a:chExt cx="3540017" cy="623221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24" y="376405"/>
              <a:ext cx="3470515" cy="623221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129" y="543487"/>
              <a:ext cx="1416302" cy="589541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414" y="456493"/>
              <a:ext cx="1586021" cy="598240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4300" y="1889905"/>
              <a:ext cx="3196241" cy="2782134"/>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2202" y="2428964"/>
              <a:ext cx="2353061" cy="2124460"/>
            </a:xfrm>
            <a:prstGeom prst="rect">
              <a:avLst/>
            </a:prstGeom>
          </p:spPr>
        </p:pic>
      </p:grpSp>
      <p:cxnSp>
        <p:nvCxnSpPr>
          <p:cNvPr id="5" name="Straight Arrow Connector 4"/>
          <p:cNvCxnSpPr/>
          <p:nvPr/>
        </p:nvCxnSpPr>
        <p:spPr>
          <a:xfrm flipV="1">
            <a:off x="761266" y="1320558"/>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61266" y="4082864"/>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186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700"/>
                                        <p:tgtEl>
                                          <p:spTgt spid="12"/>
                                        </p:tgtEl>
                                      </p:cBhvr>
                                    </p:animEffect>
                                  </p:childTnLst>
                                </p:cTn>
                              </p:par>
                              <p:par>
                                <p:cTn id="8" presetID="10" presetClass="exit" presetSubtype="0" fill="hold" nodeType="withEffect">
                                  <p:stCondLst>
                                    <p:cond delay="0"/>
                                  </p:stCondLst>
                                  <p:childTnLst>
                                    <p:animEffect transition="out" filter="fade">
                                      <p:cBhvr>
                                        <p:cTn id="9" dur="1800"/>
                                        <p:tgtEl>
                                          <p:spTgt spid="3"/>
                                        </p:tgtEl>
                                      </p:cBhvr>
                                    </p:animEffect>
                                    <p:set>
                                      <p:cBhvr>
                                        <p:cTn id="10" dur="1" fill="hold">
                                          <p:stCondLst>
                                            <p:cond delay="1799"/>
                                          </p:stCondLst>
                                        </p:cTn>
                                        <p:tgtEl>
                                          <p:spTgt spid="3"/>
                                        </p:tgtEl>
                                        <p:attrNameLst>
                                          <p:attrName>style.visibility</p:attrName>
                                        </p:attrNameLst>
                                      </p:cBhvr>
                                      <p:to>
                                        <p:strVal val="hidden"/>
                                      </p:to>
                                    </p:set>
                                  </p:childTnLst>
                                </p:cTn>
                              </p:par>
                              <p:par>
                                <p:cTn id="11" presetID="22" presetClass="entr" presetSubtype="4" fill="hold" nodeType="withEffect">
                                  <p:stCondLst>
                                    <p:cond delay="8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000"/>
                                        <p:tgtEl>
                                          <p:spTgt spid="5"/>
                                        </p:tgtEl>
                                      </p:cBhvr>
                                    </p:animEffect>
                                  </p:childTnLst>
                                </p:cTn>
                              </p:par>
                              <p:par>
                                <p:cTn id="14" presetID="22" presetClass="entr" presetSubtype="1" fill="hold" nodeType="withEffect">
                                  <p:stCondLst>
                                    <p:cond delay="80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1000"/>
                                        <p:tgtEl>
                                          <p:spTgt spid="11"/>
                                        </p:tgtEl>
                                      </p:cBhvr>
                                    </p:animEffect>
                                  </p:childTnLst>
                                </p:cTn>
                              </p:par>
                            </p:childTnLst>
                          </p:cTn>
                        </p:par>
                        <p:par>
                          <p:cTn id="17" fill="hold">
                            <p:stCondLst>
                              <p:cond delay="18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1000"/>
                                        <p:tgtEl>
                                          <p:spTgt spid="5"/>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000"/>
                                        <p:tgtEl>
                                          <p:spTgt spid="11"/>
                                        </p:tgtEl>
                                      </p:cBhvr>
                                    </p:animEffect>
                                  </p:childTnLst>
                                </p:cTn>
                              </p:par>
                            </p:childTnLst>
                          </p:cTn>
                        </p:par>
                        <p:par>
                          <p:cTn id="24" fill="hold">
                            <p:stCondLst>
                              <p:cond delay="280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1000"/>
                                        <p:tgtEl>
                                          <p:spTgt spid="5"/>
                                        </p:tgtEl>
                                      </p:cBhvr>
                                    </p:animEffect>
                                  </p:childTnLst>
                                </p:cTn>
                              </p:par>
                              <p:par>
                                <p:cTn id="28" presetID="22"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1000"/>
                                        <p:tgtEl>
                                          <p:spTgt spid="11"/>
                                        </p:tgtEl>
                                      </p:cBhvr>
                                    </p:animEffect>
                                  </p:childTnLst>
                                </p:cTn>
                              </p:par>
                            </p:childTnLst>
                          </p:cTn>
                        </p:par>
                        <p:par>
                          <p:cTn id="31" fill="hold">
                            <p:stCondLst>
                              <p:cond delay="38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1000"/>
                                        <p:tgtEl>
                                          <p:spTgt spid="5"/>
                                        </p:tgtEl>
                                      </p:cBhvr>
                                    </p:animEffect>
                                  </p:childTnLst>
                                </p:cTn>
                              </p:par>
                              <p:par>
                                <p:cTn id="35" presetID="22" presetClass="entr" presetSubtype="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5" y="-792480"/>
            <a:ext cx="8276640" cy="84124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803" y="228600"/>
            <a:ext cx="2975498" cy="644652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334" y="401427"/>
            <a:ext cx="1214288" cy="609813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4185" y="311442"/>
            <a:ext cx="1359799" cy="618812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5545" y="1794144"/>
            <a:ext cx="2740345" cy="2877801"/>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1064" y="2351739"/>
            <a:ext cx="2017432" cy="2197512"/>
          </a:xfrm>
          <a:prstGeom prst="rect">
            <a:avLst/>
          </a:prstGeom>
        </p:spPr>
      </p:pic>
      <p:cxnSp>
        <p:nvCxnSpPr>
          <p:cNvPr id="5" name="Straight Arrow Connector 4"/>
          <p:cNvCxnSpPr/>
          <p:nvPr/>
        </p:nvCxnSpPr>
        <p:spPr>
          <a:xfrm flipV="1">
            <a:off x="761266" y="1320558"/>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61266" y="4082864"/>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704537"/>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1000" tmFilter="0, 0; .2, .5; .8, .5; 1, 0"/>
                                        <p:tgtEl>
                                          <p:spTgt spid="33"/>
                                        </p:tgtEl>
                                      </p:cBhvr>
                                    </p:animEffect>
                                    <p:animScale>
                                      <p:cBhvr>
                                        <p:cTn id="7" dur="500" autoRev="1" fill="hold"/>
                                        <p:tgtEl>
                                          <p:spTgt spid="33"/>
                                        </p:tgtEl>
                                      </p:cBhvr>
                                      <p:by x="105000" y="105000"/>
                                    </p:animScale>
                                  </p:childTnLst>
                                </p:cTn>
                              </p:par>
                              <p:par>
                                <p:cTn id="8" presetID="26" presetClass="emph" presetSubtype="0" repeatCount="indefinite" fill="hold" nodeType="withEffect">
                                  <p:stCondLst>
                                    <p:cond delay="0"/>
                                  </p:stCondLst>
                                  <p:endCondLst>
                                    <p:cond evt="onNext" delay="0">
                                      <p:tgtEl>
                                        <p:sldTgt/>
                                      </p:tgtEl>
                                    </p:cond>
                                  </p:endCondLst>
                                  <p:childTnLst>
                                    <p:animEffect transition="out" filter="fade">
                                      <p:cBhvr>
                                        <p:cTn id="9" dur="1000" tmFilter="0, 0; .2, .5; .8, .5; 1, 0"/>
                                        <p:tgtEl>
                                          <p:spTgt spid="24"/>
                                        </p:tgtEl>
                                      </p:cBhvr>
                                    </p:animEffect>
                                    <p:animScale>
                                      <p:cBhvr>
                                        <p:cTn id="10" dur="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151720" y="107114"/>
            <a:ext cx="2695927" cy="7636626"/>
          </a:xfrm>
          <a:prstGeom prst="rect">
            <a:avLst/>
          </a:prstGeom>
        </p:spPr>
      </p:pic>
      <p:sp>
        <p:nvSpPr>
          <p:cNvPr id="10" name="TextBox 9"/>
          <p:cNvSpPr txBox="1"/>
          <p:nvPr/>
        </p:nvSpPr>
        <p:spPr>
          <a:xfrm>
            <a:off x="5847647" y="2653639"/>
            <a:ext cx="3802650" cy="67710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r-Latn-CS" sz="2000" b="1" smtClean="0">
                <a:solidFill>
                  <a:srgbClr val="1778FF"/>
                </a:solidFill>
                <a:latin typeface="Garamond" panose="02020404030301010803" pitchFamily="18" charset="0"/>
              </a:rPr>
              <a:t>Aferentni put</a:t>
            </a:r>
            <a:endParaRPr lang="sr-Latn-CS" sz="2000" b="1" dirty="0">
              <a:solidFill>
                <a:srgbClr val="1778FF"/>
              </a:solidFill>
              <a:latin typeface="Garamond" panose="02020404030301010803" pitchFamily="18" charset="0"/>
            </a:endParaRPr>
          </a:p>
          <a:p>
            <a:endParaRPr lang="sr-Latn-CS" dirty="0">
              <a:solidFill>
                <a:srgbClr val="1778FF"/>
              </a:solidFill>
              <a:latin typeface="Garamond" panose="02020404030301010803" pitchFamily="18" charset="0"/>
            </a:endParaRPr>
          </a:p>
        </p:txBody>
      </p:sp>
      <p:sp>
        <p:nvSpPr>
          <p:cNvPr id="11" name="TextBox 10"/>
          <p:cNvSpPr txBox="1"/>
          <p:nvPr/>
        </p:nvSpPr>
        <p:spPr>
          <a:xfrm>
            <a:off x="5847647" y="841773"/>
            <a:ext cx="3802650" cy="67710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r-Latn-CS" sz="2000" b="1" smtClean="0">
                <a:solidFill>
                  <a:srgbClr val="878787"/>
                </a:solidFill>
                <a:latin typeface="Garamond" panose="02020404030301010803" pitchFamily="18" charset="0"/>
              </a:rPr>
              <a:t>Centar u kičmenoj moždini</a:t>
            </a:r>
            <a:endParaRPr lang="sr-Latn-CS" sz="2000" b="1" dirty="0">
              <a:solidFill>
                <a:srgbClr val="878787"/>
              </a:solidFill>
              <a:latin typeface="Garamond" panose="02020404030301010803" pitchFamily="18" charset="0"/>
            </a:endParaRPr>
          </a:p>
          <a:p>
            <a:endParaRPr lang="sr-Latn-CS" dirty="0">
              <a:solidFill>
                <a:srgbClr val="878787"/>
              </a:solidFill>
              <a:latin typeface="Garamond" panose="02020404030301010803" pitchFamily="18" charset="0"/>
            </a:endParaRPr>
          </a:p>
        </p:txBody>
      </p:sp>
      <p:sp>
        <p:nvSpPr>
          <p:cNvPr id="12" name="TextBox 11"/>
          <p:cNvSpPr txBox="1"/>
          <p:nvPr/>
        </p:nvSpPr>
        <p:spPr>
          <a:xfrm>
            <a:off x="931336" y="2653639"/>
            <a:ext cx="3802650"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sr-Latn-CS" sz="2000" b="1">
                <a:solidFill>
                  <a:srgbClr val="D1000A"/>
                </a:solidFill>
                <a:latin typeface="Garamond" panose="02020404030301010803" pitchFamily="18" charset="0"/>
              </a:rPr>
              <a:t>E</a:t>
            </a:r>
            <a:r>
              <a:rPr lang="sr-Latn-CS" sz="2000" b="1" smtClean="0">
                <a:solidFill>
                  <a:srgbClr val="D1000A"/>
                </a:solidFill>
                <a:latin typeface="Garamond" panose="02020404030301010803" pitchFamily="18" charset="0"/>
              </a:rPr>
              <a:t>ferentni put</a:t>
            </a:r>
            <a:endParaRPr lang="sr-Latn-CS" dirty="0">
              <a:solidFill>
                <a:srgbClr val="D1000A"/>
              </a:solidFill>
              <a:latin typeface="Garamond" panose="02020404030301010803" pitchFamily="18" charset="0"/>
            </a:endParaRPr>
          </a:p>
        </p:txBody>
      </p:sp>
    </p:spTree>
    <p:extLst>
      <p:ext uri="{BB962C8B-B14F-4D97-AF65-F5344CB8AC3E}">
        <p14:creationId xmlns:p14="http://schemas.microsoft.com/office/powerpoint/2010/main" val="1993422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51B170-1A9B-4F90-ADE5-0344D787DA6F}"/>
              </a:ext>
            </a:extLst>
          </p:cNvPr>
          <p:cNvSpPr/>
          <p:nvPr/>
        </p:nvSpPr>
        <p:spPr>
          <a:xfrm>
            <a:off x="2509936" y="258520"/>
            <a:ext cx="4124130"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Patelarni refleks</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sp>
        <p:nvSpPr>
          <p:cNvPr id="27" name="TextBox 26"/>
          <p:cNvSpPr txBox="1"/>
          <p:nvPr/>
        </p:nvSpPr>
        <p:spPr>
          <a:xfrm>
            <a:off x="5409083" y="4407839"/>
            <a:ext cx="3159184"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r-Latn-CS" sz="2000" b="1" smtClean="0">
                <a:solidFill>
                  <a:srgbClr val="D84256"/>
                </a:solidFill>
                <a:latin typeface="Garamond" panose="02020404030301010803" pitchFamily="18" charset="0"/>
              </a:rPr>
              <a:t>Receptor </a:t>
            </a:r>
            <a:r>
              <a:rPr lang="sr-Latn-CS" sz="2000" smtClean="0">
                <a:solidFill>
                  <a:srgbClr val="D84256"/>
                </a:solidFill>
                <a:latin typeface="Garamond" panose="02020404030301010803" pitchFamily="18" charset="0"/>
              </a:rPr>
              <a:t>– mišićno </a:t>
            </a:r>
            <a:r>
              <a:rPr lang="sr-Latn-CS" sz="2000" dirty="0">
                <a:solidFill>
                  <a:srgbClr val="D84256"/>
                </a:solidFill>
                <a:latin typeface="Garamond" panose="02020404030301010803" pitchFamily="18" charset="0"/>
              </a:rPr>
              <a:t>vreteno </a:t>
            </a:r>
          </a:p>
          <a:p>
            <a:r>
              <a:rPr lang="sr-Latn-CS" sz="2000" i="1" dirty="0">
                <a:solidFill>
                  <a:srgbClr val="D84256"/>
                </a:solidFill>
                <a:latin typeface="Garamond" panose="02020404030301010803" pitchFamily="18" charset="0"/>
              </a:rPr>
              <a:t>m</a:t>
            </a:r>
            <a:r>
              <a:rPr lang="sr-Latn-CS" sz="2000" i="1">
                <a:solidFill>
                  <a:srgbClr val="D84256"/>
                </a:solidFill>
                <a:latin typeface="Garamond" panose="02020404030301010803" pitchFamily="18" charset="0"/>
              </a:rPr>
              <a:t>. </a:t>
            </a:r>
            <a:r>
              <a:rPr lang="sr-Latn-CS" sz="2000" i="1" smtClean="0">
                <a:solidFill>
                  <a:srgbClr val="D84256"/>
                </a:solidFill>
                <a:latin typeface="Garamond" panose="02020404030301010803" pitchFamily="18" charset="0"/>
              </a:rPr>
              <a:t>quadriceps-a</a:t>
            </a:r>
            <a:endParaRPr lang="en-US" sz="2000" i="1" dirty="0">
              <a:solidFill>
                <a:srgbClr val="D84256"/>
              </a:solidFill>
              <a:latin typeface="Garamond" panose="02020404030301010803" pitchFamily="18" charset="0"/>
            </a:endParaRPr>
          </a:p>
        </p:txBody>
      </p:sp>
      <p:sp>
        <p:nvSpPr>
          <p:cNvPr id="29" name="TextBox 28"/>
          <p:cNvSpPr txBox="1"/>
          <p:nvPr/>
        </p:nvSpPr>
        <p:spPr>
          <a:xfrm>
            <a:off x="5409083" y="2574616"/>
            <a:ext cx="2265364" cy="984885"/>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sr-Latn-CS" sz="2000" dirty="0">
                <a:solidFill>
                  <a:srgbClr val="1778FF"/>
                </a:solidFill>
                <a:latin typeface="Garamond" panose="02020404030301010803" pitchFamily="18" charset="0"/>
              </a:rPr>
              <a:t>Aferentno vlakno </a:t>
            </a:r>
            <a:r>
              <a:rPr lang="sr-Latn-CS" sz="2000">
                <a:solidFill>
                  <a:srgbClr val="1778FF"/>
                </a:solidFill>
                <a:latin typeface="Garamond" panose="02020404030301010803" pitchFamily="18" charset="0"/>
              </a:rPr>
              <a:t>Ia </a:t>
            </a:r>
          </a:p>
          <a:p>
            <a:r>
              <a:rPr lang="sr-Latn-CS" sz="2000" b="1" i="1">
                <a:solidFill>
                  <a:srgbClr val="1778FF"/>
                </a:solidFill>
                <a:latin typeface="Garamond" panose="02020404030301010803" pitchFamily="18" charset="0"/>
              </a:rPr>
              <a:t>n. </a:t>
            </a:r>
            <a:r>
              <a:rPr lang="sr-Latn-CS" sz="2000" b="1" i="1" smtClean="0">
                <a:solidFill>
                  <a:srgbClr val="1778FF"/>
                </a:solidFill>
                <a:latin typeface="Garamond" panose="02020404030301010803" pitchFamily="18" charset="0"/>
              </a:rPr>
              <a:t>femoralis-</a:t>
            </a:r>
            <a:r>
              <a:rPr lang="sr-Latn-CS" sz="2000" b="1" smtClean="0">
                <a:solidFill>
                  <a:srgbClr val="1778FF"/>
                </a:solidFill>
                <a:latin typeface="Garamond" panose="02020404030301010803" pitchFamily="18" charset="0"/>
              </a:rPr>
              <a:t>a</a:t>
            </a:r>
            <a:endParaRPr lang="sr-Latn-CS" sz="2000" b="1" dirty="0">
              <a:solidFill>
                <a:srgbClr val="1778FF"/>
              </a:solidFill>
              <a:latin typeface="Garamond" panose="02020404030301010803" pitchFamily="18" charset="0"/>
            </a:endParaRPr>
          </a:p>
          <a:p>
            <a:endParaRPr lang="sr-Latn-CS" dirty="0">
              <a:solidFill>
                <a:srgbClr val="1778FF"/>
              </a:solidFill>
              <a:latin typeface="Garamond" panose="02020404030301010803" pitchFamily="18" charset="0"/>
            </a:endParaRPr>
          </a:p>
        </p:txBody>
      </p:sp>
      <p:sp>
        <p:nvSpPr>
          <p:cNvPr id="35" name="TextBox 34"/>
          <p:cNvSpPr txBox="1"/>
          <p:nvPr/>
        </p:nvSpPr>
        <p:spPr>
          <a:xfrm>
            <a:off x="1309511" y="2546019"/>
            <a:ext cx="3167666"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sr-Latn-CS" sz="2000" dirty="0">
                <a:solidFill>
                  <a:srgbClr val="D84256"/>
                </a:solidFill>
                <a:latin typeface="Garamond" panose="02020404030301010803" pitchFamily="18" charset="0"/>
              </a:rPr>
              <a:t>Eferentno </a:t>
            </a:r>
            <a:r>
              <a:rPr lang="sr-Latn-CS" sz="2000">
                <a:solidFill>
                  <a:srgbClr val="D84256"/>
                </a:solidFill>
                <a:latin typeface="Garamond" panose="02020404030301010803" pitchFamily="18" charset="0"/>
              </a:rPr>
              <a:t>nervno </a:t>
            </a:r>
            <a:r>
              <a:rPr lang="sr-Latn-CS" sz="2000" smtClean="0">
                <a:solidFill>
                  <a:srgbClr val="D84256"/>
                </a:solidFill>
                <a:latin typeface="Garamond" panose="02020404030301010803" pitchFamily="18" charset="0"/>
              </a:rPr>
              <a:t>vlakno</a:t>
            </a:r>
          </a:p>
          <a:p>
            <a:pPr algn="r"/>
            <a:r>
              <a:rPr lang="sr-Latn-CS" sz="2000" smtClean="0">
                <a:solidFill>
                  <a:srgbClr val="D84256"/>
                </a:solidFill>
                <a:latin typeface="Garamond" panose="02020404030301010803" pitchFamily="18" charset="0"/>
              </a:rPr>
              <a:t> </a:t>
            </a:r>
            <a:r>
              <a:rPr lang="sr-Latn-CS" sz="2000" b="1" i="1" smtClean="0">
                <a:solidFill>
                  <a:srgbClr val="D84256"/>
                </a:solidFill>
                <a:latin typeface="Garamond" panose="02020404030301010803" pitchFamily="18" charset="0"/>
              </a:rPr>
              <a:t>n</a:t>
            </a:r>
            <a:r>
              <a:rPr lang="sr-Latn-CS" sz="2000" b="1" i="1">
                <a:solidFill>
                  <a:srgbClr val="D84256"/>
                </a:solidFill>
                <a:latin typeface="Garamond" panose="02020404030301010803" pitchFamily="18" charset="0"/>
              </a:rPr>
              <a:t>. </a:t>
            </a:r>
            <a:r>
              <a:rPr lang="sr-Latn-CS" sz="2000" b="1" i="1" smtClean="0">
                <a:solidFill>
                  <a:srgbClr val="D84256"/>
                </a:solidFill>
                <a:latin typeface="Garamond" panose="02020404030301010803" pitchFamily="18" charset="0"/>
              </a:rPr>
              <a:t>femoralis</a:t>
            </a:r>
            <a:r>
              <a:rPr lang="sr-Latn-CS" sz="2000" b="1" smtClean="0">
                <a:solidFill>
                  <a:srgbClr val="D84256"/>
                </a:solidFill>
                <a:latin typeface="Garamond" panose="02020404030301010803" pitchFamily="18" charset="0"/>
              </a:rPr>
              <a:t>-a</a:t>
            </a:r>
            <a:endParaRPr lang="sr-Latn-CS" sz="2000" b="1" dirty="0">
              <a:solidFill>
                <a:srgbClr val="D84256"/>
              </a:solidFill>
              <a:latin typeface="Garamond" panose="02020404030301010803" pitchFamily="18" charset="0"/>
            </a:endParaRPr>
          </a:p>
        </p:txBody>
      </p:sp>
      <p:sp>
        <p:nvSpPr>
          <p:cNvPr id="36" name="TextBox 35"/>
          <p:cNvSpPr txBox="1"/>
          <p:nvPr/>
        </p:nvSpPr>
        <p:spPr>
          <a:xfrm>
            <a:off x="5409083" y="5342197"/>
            <a:ext cx="2491323"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sr-Latn-CS" sz="2000" b="1" smtClean="0">
                <a:solidFill>
                  <a:srgbClr val="D84256"/>
                </a:solidFill>
                <a:latin typeface="Garamond" panose="02020404030301010803" pitchFamily="18" charset="0"/>
              </a:rPr>
              <a:t>Efektor </a:t>
            </a:r>
            <a:r>
              <a:rPr lang="sr-Latn-CS" sz="2000" smtClean="0">
                <a:solidFill>
                  <a:srgbClr val="D84256"/>
                </a:solidFill>
                <a:latin typeface="Garamond" panose="02020404030301010803" pitchFamily="18" charset="0"/>
              </a:rPr>
              <a:t>– </a:t>
            </a:r>
            <a:r>
              <a:rPr lang="sr-Latn-CS" sz="2000" i="1" smtClean="0">
                <a:solidFill>
                  <a:srgbClr val="D84256"/>
                </a:solidFill>
                <a:latin typeface="Garamond" panose="02020404030301010803" pitchFamily="18" charset="0"/>
              </a:rPr>
              <a:t>m. </a:t>
            </a:r>
            <a:r>
              <a:rPr lang="sr-Latn-CS" sz="2000" i="1" dirty="0">
                <a:solidFill>
                  <a:srgbClr val="D84256"/>
                </a:solidFill>
                <a:latin typeface="Garamond" panose="02020404030301010803" pitchFamily="18" charset="0"/>
              </a:rPr>
              <a:t>quadriceps</a:t>
            </a:r>
            <a:endParaRPr lang="en-US" sz="2000" i="1" dirty="0">
              <a:solidFill>
                <a:srgbClr val="D84256"/>
              </a:solidFill>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08163" y="820673"/>
            <a:ext cx="2200920" cy="6234443"/>
          </a:xfrm>
          <a:prstGeom prst="rect">
            <a:avLst/>
          </a:prstGeom>
        </p:spPr>
      </p:pic>
      <p:sp>
        <p:nvSpPr>
          <p:cNvPr id="41" name="TextBox 40"/>
          <p:cNvSpPr txBox="1"/>
          <p:nvPr/>
        </p:nvSpPr>
        <p:spPr>
          <a:xfrm>
            <a:off x="2270471" y="1564042"/>
            <a:ext cx="974947"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sr-Latn-CS" sz="2000" b="1">
                <a:solidFill>
                  <a:srgbClr val="878787"/>
                </a:solidFill>
                <a:latin typeface="Garamond" panose="02020404030301010803" pitchFamily="18" charset="0"/>
              </a:rPr>
              <a:t>Centar</a:t>
            </a:r>
            <a:r>
              <a:rPr lang="sr-Latn-CS" sz="2000">
                <a:solidFill>
                  <a:srgbClr val="878787"/>
                </a:solidFill>
                <a:latin typeface="Garamond" panose="02020404030301010803" pitchFamily="18" charset="0"/>
              </a:rPr>
              <a:t> </a:t>
            </a:r>
            <a:endParaRPr lang="sr-Latn-CS" sz="2000" dirty="0">
              <a:solidFill>
                <a:srgbClr val="878787"/>
              </a:solidFill>
              <a:latin typeface="Garamond" panose="02020404030301010803" pitchFamily="18" charset="0"/>
            </a:endParaRPr>
          </a:p>
        </p:txBody>
      </p:sp>
    </p:spTree>
    <p:extLst>
      <p:ext uri="{BB962C8B-B14F-4D97-AF65-F5344CB8AC3E}">
        <p14:creationId xmlns:p14="http://schemas.microsoft.com/office/powerpoint/2010/main" val="1597224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51B170-1A9B-4F90-ADE5-0344D787DA6F}"/>
              </a:ext>
            </a:extLst>
          </p:cNvPr>
          <p:cNvSpPr/>
          <p:nvPr/>
        </p:nvSpPr>
        <p:spPr>
          <a:xfrm>
            <a:off x="1839686" y="258520"/>
            <a:ext cx="5475514"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Ispitivanje patelarnog refleksa</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pic>
        <p:nvPicPr>
          <p:cNvPr id="2" name="Пателарни рефлекс, ФВМ КзФиБХ">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68829"/>
            <a:ext cx="9448800" cy="5889171"/>
          </a:xfrm>
          <a:prstGeom prst="rect">
            <a:avLst/>
          </a:prstGeom>
        </p:spPr>
      </p:pic>
    </p:spTree>
    <p:extLst>
      <p:ext uri="{BB962C8B-B14F-4D97-AF65-F5344CB8AC3E}">
        <p14:creationId xmlns:p14="http://schemas.microsoft.com/office/powerpoint/2010/main" val="12642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1"/>
            <a:ext cx="9144000" cy="6858000"/>
            <a:chOff x="0" y="1"/>
            <a:chExt cx="9144000" cy="6858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cxnSp>
          <p:nvCxnSpPr>
            <p:cNvPr id="6" name="Straight Arrow Connector 5"/>
            <p:cNvCxnSpPr/>
            <p:nvPr/>
          </p:nvCxnSpPr>
          <p:spPr>
            <a:xfrm flipH="1">
              <a:off x="4572000" y="1819184"/>
              <a:ext cx="1017100" cy="89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5381" y="3289437"/>
              <a:ext cx="10722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Kost</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sp>
          <p:nvSpPr>
            <p:cNvPr id="8" name="TextBox 7"/>
            <p:cNvSpPr txBox="1"/>
            <p:nvPr/>
          </p:nvSpPr>
          <p:spPr>
            <a:xfrm>
              <a:off x="5589100" y="1592811"/>
              <a:ext cx="1987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Epimizijum</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cxnSp>
          <p:nvCxnSpPr>
            <p:cNvPr id="11" name="Straight Arrow Connector 10"/>
            <p:cNvCxnSpPr/>
            <p:nvPr/>
          </p:nvCxnSpPr>
          <p:spPr>
            <a:xfrm flipH="1">
              <a:off x="4814543" y="2735493"/>
              <a:ext cx="1017100" cy="89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01014" y="2045978"/>
              <a:ext cx="1987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Perimizijum</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sp>
          <p:nvSpPr>
            <p:cNvPr id="13" name="TextBox 12"/>
            <p:cNvSpPr txBox="1"/>
            <p:nvPr/>
          </p:nvSpPr>
          <p:spPr>
            <a:xfrm>
              <a:off x="2092400" y="1096537"/>
              <a:ext cx="1295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Tetiva</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cxnSp>
          <p:nvCxnSpPr>
            <p:cNvPr id="14" name="Straight Arrow Connector 13"/>
            <p:cNvCxnSpPr/>
            <p:nvPr/>
          </p:nvCxnSpPr>
          <p:spPr>
            <a:xfrm flipH="1">
              <a:off x="751502" y="1384309"/>
              <a:ext cx="1340898" cy="388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77290" y="1259523"/>
              <a:ext cx="794710" cy="4274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0" y="1032841"/>
              <a:ext cx="1987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Krvni sudovi</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sp>
          <p:nvSpPr>
            <p:cNvPr id="20" name="TextBox 19"/>
            <p:cNvSpPr txBox="1"/>
            <p:nvPr/>
          </p:nvSpPr>
          <p:spPr>
            <a:xfrm>
              <a:off x="5831643" y="2507643"/>
              <a:ext cx="1987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Endomizijum</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cxnSp>
          <p:nvCxnSpPr>
            <p:cNvPr id="21" name="Straight Arrow Connector 20"/>
            <p:cNvCxnSpPr/>
            <p:nvPr/>
          </p:nvCxnSpPr>
          <p:spPr>
            <a:xfrm flipH="1">
              <a:off x="4683914" y="2267890"/>
              <a:ext cx="1017100" cy="89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4" idx="2"/>
            </p:cNvCxnSpPr>
            <p:nvPr/>
          </p:nvCxnSpPr>
          <p:spPr>
            <a:xfrm>
              <a:off x="6262007" y="3490856"/>
              <a:ext cx="5784" cy="9256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135319" y="3029191"/>
              <a:ext cx="2253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Mišićno vlakno</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sp>
          <p:nvSpPr>
            <p:cNvPr id="26" name="TextBox 25"/>
            <p:cNvSpPr txBox="1"/>
            <p:nvPr/>
          </p:nvSpPr>
          <p:spPr>
            <a:xfrm>
              <a:off x="6106867" y="5730947"/>
              <a:ext cx="1436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Miofibril</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cxnSp>
          <p:nvCxnSpPr>
            <p:cNvPr id="27" name="Straight Arrow Connector 26"/>
            <p:cNvCxnSpPr/>
            <p:nvPr/>
          </p:nvCxnSpPr>
          <p:spPr>
            <a:xfrm flipV="1">
              <a:off x="6825327" y="4805306"/>
              <a:ext cx="5784" cy="9256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054" y="760777"/>
            <a:ext cx="4816584" cy="5980650"/>
          </a:xfrm>
          <a:prstGeom prst="rect">
            <a:avLst/>
          </a:prstGeom>
        </p:spPr>
      </p:pic>
      <p:sp>
        <p:nvSpPr>
          <p:cNvPr id="29" name="Rounded Rectangle 28">
            <a:extLst>
              <a:ext uri="{FF2B5EF4-FFF2-40B4-BE49-F238E27FC236}">
                <a16:creationId xmlns:a16="http://schemas.microsoft.com/office/drawing/2014/main" id="{8A51B170-1A9B-4F90-ADE5-0344D787DA6F}"/>
              </a:ext>
            </a:extLst>
          </p:cNvPr>
          <p:cNvSpPr/>
          <p:nvPr/>
        </p:nvSpPr>
        <p:spPr>
          <a:xfrm>
            <a:off x="2352675" y="230528"/>
            <a:ext cx="4533899"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smtClean="0">
                <a:ln>
                  <a:noFill/>
                </a:ln>
                <a:solidFill>
                  <a:prstClr val="white"/>
                </a:solidFill>
                <a:effectLst/>
                <a:uLnTx/>
                <a:uFillTx/>
                <a:latin typeface="Garamond" pitchFamily="18" charset="0"/>
                <a:ea typeface="+mn-ea"/>
                <a:cs typeface="+mn-cs"/>
              </a:rPr>
              <a:t>Građa skeletnih mišića</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spTree>
    <p:extLst>
      <p:ext uri="{BB962C8B-B14F-4D97-AF65-F5344CB8AC3E}">
        <p14:creationId xmlns:p14="http://schemas.microsoft.com/office/powerpoint/2010/main" val="8798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51B170-1A9B-4F90-ADE5-0344D787DA6F}"/>
              </a:ext>
            </a:extLst>
          </p:cNvPr>
          <p:cNvSpPr/>
          <p:nvPr/>
        </p:nvSpPr>
        <p:spPr>
          <a:xfrm>
            <a:off x="2509936" y="258520"/>
            <a:ext cx="4124130"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Refleks Ahilove</a:t>
            </a:r>
            <a:r>
              <a:rPr kumimoji="0" lang="sr-Latn-RS" sz="3200" b="1" i="0" u="none" strike="noStrike" kern="1200" cap="none" spc="0" normalizeH="0" noProof="0">
                <a:ln>
                  <a:noFill/>
                </a:ln>
                <a:solidFill>
                  <a:prstClr val="white"/>
                </a:solidFill>
                <a:effectLst/>
                <a:uLnTx/>
                <a:uFillTx/>
                <a:latin typeface="Garamond" pitchFamily="18" charset="0"/>
                <a:ea typeface="+mn-ea"/>
                <a:cs typeface="+mn-cs"/>
              </a:rPr>
              <a:t> tetive</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pic>
        <p:nvPicPr>
          <p:cNvPr id="3" name="Picture 2" descr="D:\ljuba\das\FIZIOLOGIJA\vežbe\2 semsetar\oftalmoskopija\reflex_triceps-surae.jpg"/>
          <p:cNvPicPr>
            <a:picLocks noChangeAspect="1" noChangeArrowheads="1"/>
          </p:cNvPicPr>
          <p:nvPr/>
        </p:nvPicPr>
        <p:blipFill>
          <a:blip r:embed="rId2"/>
          <a:srcRect/>
          <a:stretch>
            <a:fillRect/>
          </a:stretch>
        </p:blipFill>
        <p:spPr bwMode="auto">
          <a:xfrm>
            <a:off x="857224" y="1714488"/>
            <a:ext cx="2393977" cy="3857652"/>
          </a:xfrm>
          <a:prstGeom prst="rect">
            <a:avLst/>
          </a:prstGeom>
          <a:noFill/>
        </p:spPr>
      </p:pic>
      <p:sp>
        <p:nvSpPr>
          <p:cNvPr id="5" name="TextBox 4"/>
          <p:cNvSpPr txBox="1"/>
          <p:nvPr/>
        </p:nvSpPr>
        <p:spPr>
          <a:xfrm>
            <a:off x="4081652" y="1714488"/>
            <a:ext cx="4700592"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r-Latn-CS" sz="2000" b="1">
                <a:solidFill>
                  <a:srgbClr val="D84256"/>
                </a:solidFill>
                <a:latin typeface="Garamond" panose="02020404030301010803" pitchFamily="18" charset="0"/>
              </a:rPr>
              <a:t>Receptor</a:t>
            </a:r>
            <a:r>
              <a:rPr lang="sr-Latn-CS" sz="2000">
                <a:solidFill>
                  <a:srgbClr val="D84256"/>
                </a:solidFill>
                <a:latin typeface="Garamond" panose="02020404030301010803" pitchFamily="18" charset="0"/>
              </a:rPr>
              <a:t> – mišićno </a:t>
            </a:r>
            <a:r>
              <a:rPr lang="sr-Latn-CS" sz="2000" dirty="0">
                <a:solidFill>
                  <a:srgbClr val="D84256"/>
                </a:solidFill>
                <a:latin typeface="Garamond" panose="02020404030301010803" pitchFamily="18" charset="0"/>
              </a:rPr>
              <a:t>vreteno </a:t>
            </a:r>
            <a:r>
              <a:rPr lang="sr-Latn-CS" sz="2000" i="1" dirty="0">
                <a:solidFill>
                  <a:srgbClr val="D84256"/>
                </a:solidFill>
                <a:latin typeface="Garamond" panose="02020404030301010803" pitchFamily="18" charset="0"/>
              </a:rPr>
              <a:t>m. gastrocnemiusa</a:t>
            </a:r>
            <a:endParaRPr lang="en-US" sz="2000" i="1" dirty="0">
              <a:solidFill>
                <a:srgbClr val="D84256"/>
              </a:solidFill>
              <a:latin typeface="Garamond" panose="02020404030301010803" pitchFamily="18" charset="0"/>
            </a:endParaRPr>
          </a:p>
        </p:txBody>
      </p:sp>
      <p:sp>
        <p:nvSpPr>
          <p:cNvPr id="6" name="TextBox 5"/>
          <p:cNvSpPr txBox="1"/>
          <p:nvPr/>
        </p:nvSpPr>
        <p:spPr>
          <a:xfrm>
            <a:off x="4081652" y="2691085"/>
            <a:ext cx="2966774"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sr-Latn-CS" sz="2000" b="1" dirty="0">
                <a:solidFill>
                  <a:srgbClr val="D84256"/>
                </a:solidFill>
                <a:latin typeface="Garamond" panose="02020404030301010803" pitchFamily="18" charset="0"/>
              </a:rPr>
              <a:t>Aferentno</a:t>
            </a:r>
            <a:r>
              <a:rPr lang="sr-Latn-CS" sz="2000" dirty="0">
                <a:solidFill>
                  <a:srgbClr val="D84256"/>
                </a:solidFill>
                <a:latin typeface="Garamond" panose="02020404030301010803" pitchFamily="18" charset="0"/>
              </a:rPr>
              <a:t> vlakno </a:t>
            </a:r>
            <a:r>
              <a:rPr lang="sr-Latn-CS" sz="2000" i="1" dirty="0">
                <a:solidFill>
                  <a:srgbClr val="D84256"/>
                </a:solidFill>
                <a:latin typeface="Garamond" panose="02020404030301010803" pitchFamily="18" charset="0"/>
              </a:rPr>
              <a:t>n. tibialisa</a:t>
            </a:r>
            <a:endParaRPr lang="en-US" sz="2000" i="1" dirty="0">
              <a:solidFill>
                <a:srgbClr val="D84256"/>
              </a:solidFill>
              <a:latin typeface="Garamond" panose="02020404030301010803" pitchFamily="18" charset="0"/>
            </a:endParaRPr>
          </a:p>
        </p:txBody>
      </p:sp>
      <p:sp>
        <p:nvSpPr>
          <p:cNvPr id="7" name="TextBox 6"/>
          <p:cNvSpPr txBox="1"/>
          <p:nvPr/>
        </p:nvSpPr>
        <p:spPr>
          <a:xfrm>
            <a:off x="4081652" y="4539895"/>
            <a:ext cx="2979598"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sr-Latn-CS" sz="2000" b="1" dirty="0">
                <a:solidFill>
                  <a:srgbClr val="D84256"/>
                </a:solidFill>
                <a:latin typeface="Garamond" panose="02020404030301010803" pitchFamily="18" charset="0"/>
              </a:rPr>
              <a:t>Eferentno</a:t>
            </a:r>
            <a:r>
              <a:rPr lang="sr-Latn-CS" sz="2000" dirty="0">
                <a:solidFill>
                  <a:srgbClr val="D84256"/>
                </a:solidFill>
                <a:latin typeface="Garamond" panose="02020404030301010803" pitchFamily="18" charset="0"/>
              </a:rPr>
              <a:t> vlakno </a:t>
            </a:r>
            <a:r>
              <a:rPr lang="sr-Latn-CS" sz="2000" i="1" dirty="0">
                <a:solidFill>
                  <a:srgbClr val="D84256"/>
                </a:solidFill>
                <a:latin typeface="Garamond" panose="02020404030301010803" pitchFamily="18" charset="0"/>
              </a:rPr>
              <a:t>n. tibialisa</a:t>
            </a:r>
            <a:endParaRPr lang="en-US" sz="2000" i="1" dirty="0">
              <a:solidFill>
                <a:srgbClr val="D84256"/>
              </a:solidFill>
              <a:latin typeface="Garamond" panose="02020404030301010803" pitchFamily="18" charset="0"/>
            </a:endParaRPr>
          </a:p>
        </p:txBody>
      </p:sp>
      <p:sp>
        <p:nvSpPr>
          <p:cNvPr id="8" name="TextBox 7"/>
          <p:cNvSpPr txBox="1"/>
          <p:nvPr/>
        </p:nvSpPr>
        <p:spPr>
          <a:xfrm>
            <a:off x="4081652" y="5490265"/>
            <a:ext cx="2500813"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sr-Latn-CS" sz="2000" b="1" dirty="0">
                <a:solidFill>
                  <a:srgbClr val="D84256"/>
                </a:solidFill>
                <a:latin typeface="Garamond" panose="02020404030301010803" pitchFamily="18" charset="0"/>
              </a:rPr>
              <a:t>Efektor</a:t>
            </a:r>
            <a:r>
              <a:rPr lang="sr-Latn-CS" sz="2000" i="1" dirty="0">
                <a:solidFill>
                  <a:srgbClr val="D84256"/>
                </a:solidFill>
                <a:latin typeface="Garamond" panose="02020404030301010803" pitchFamily="18" charset="0"/>
              </a:rPr>
              <a:t> m. gastrocnemius</a:t>
            </a:r>
            <a:endParaRPr lang="en-US" sz="2000" i="1" dirty="0">
              <a:solidFill>
                <a:srgbClr val="D84256"/>
              </a:solidFill>
              <a:latin typeface="Garamond" panose="02020404030301010803" pitchFamily="18" charset="0"/>
            </a:endParaRPr>
          </a:p>
        </p:txBody>
      </p:sp>
      <p:sp>
        <p:nvSpPr>
          <p:cNvPr id="9" name="TextBox 8"/>
          <p:cNvSpPr txBox="1"/>
          <p:nvPr/>
        </p:nvSpPr>
        <p:spPr>
          <a:xfrm>
            <a:off x="4081652" y="3667682"/>
            <a:ext cx="2839239"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a:solidFill>
                  <a:srgbClr val="D84256"/>
                </a:solidFill>
                <a:latin typeface="Garamond" panose="02020404030301010803" pitchFamily="18" charset="0"/>
              </a:rPr>
              <a:t>Centar</a:t>
            </a:r>
            <a:r>
              <a:rPr lang="sr-Latn-RS" sz="2000">
                <a:solidFill>
                  <a:srgbClr val="D84256"/>
                </a:solidFill>
                <a:latin typeface="Garamond" panose="02020404030301010803" pitchFamily="18" charset="0"/>
              </a:rPr>
              <a:t>: kičmena moždina.</a:t>
            </a:r>
            <a:endParaRPr lang="en-US" sz="2000" i="1" dirty="0">
              <a:solidFill>
                <a:srgbClr val="D84256"/>
              </a:solidFill>
              <a:latin typeface="Garamond" panose="02020404030301010803" pitchFamily="18" charset="0"/>
            </a:endParaRPr>
          </a:p>
        </p:txBody>
      </p:sp>
    </p:spTree>
    <p:extLst>
      <p:ext uri="{BB962C8B-B14F-4D97-AF65-F5344CB8AC3E}">
        <p14:creationId xmlns:p14="http://schemas.microsoft.com/office/powerpoint/2010/main" val="3520294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5" y="-49219"/>
            <a:ext cx="8276640" cy="6907219"/>
          </a:xfrm>
          <a:prstGeom prst="rect">
            <a:avLst/>
          </a:prstGeom>
        </p:spPr>
      </p:pic>
      <p:grpSp>
        <p:nvGrpSpPr>
          <p:cNvPr id="2" name="Group 1"/>
          <p:cNvGrpSpPr/>
          <p:nvPr/>
        </p:nvGrpSpPr>
        <p:grpSpPr>
          <a:xfrm>
            <a:off x="1470803" y="875211"/>
            <a:ext cx="3035087" cy="5302336"/>
            <a:chOff x="1040524" y="376405"/>
            <a:chExt cx="3540017" cy="623221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24" y="376405"/>
              <a:ext cx="3470515" cy="623221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129" y="543487"/>
              <a:ext cx="1416302" cy="589541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414" y="456493"/>
              <a:ext cx="1586021" cy="598240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4300" y="1889905"/>
              <a:ext cx="3196241" cy="2782134"/>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2202" y="2428964"/>
              <a:ext cx="2353061" cy="2124460"/>
            </a:xfrm>
            <a:prstGeom prst="rect">
              <a:avLst/>
            </a:prstGeom>
          </p:spPr>
        </p:pic>
      </p:grpSp>
      <p:cxnSp>
        <p:nvCxnSpPr>
          <p:cNvPr id="5" name="Straight Arrow Connector 4"/>
          <p:cNvCxnSpPr/>
          <p:nvPr/>
        </p:nvCxnSpPr>
        <p:spPr>
          <a:xfrm>
            <a:off x="761266" y="1320558"/>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61266" y="4082864"/>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3326" y="39407"/>
            <a:ext cx="4700592"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r-Latn-CS" sz="2000" b="1" smtClean="0">
                <a:solidFill>
                  <a:schemeClr val="bg1"/>
                </a:solidFill>
                <a:latin typeface="Garamond" panose="02020404030301010803" pitchFamily="18" charset="0"/>
              </a:rPr>
              <a:t>Šta se dešava sa mišićnim vretenom kada se mišić skrati?</a:t>
            </a:r>
            <a:endParaRPr lang="en-US" sz="20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053543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10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10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000"/>
                                        <p:tgtEl>
                                          <p:spTgt spid="11"/>
                                        </p:tgtEl>
                                      </p:cBhvr>
                                    </p:animEffect>
                                  </p:childTnLst>
                                </p:cTn>
                              </p:par>
                            </p:childTnLst>
                          </p:cTn>
                        </p:par>
                        <p:par>
                          <p:cTn id="25" fill="hold">
                            <p:stCondLst>
                              <p:cond delay="3000"/>
                            </p:stCondLst>
                            <p:childTnLst>
                              <p:par>
                                <p:cTn id="26" presetID="22" presetClass="entr" presetSubtype="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10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5" y="-49219"/>
            <a:ext cx="8276640" cy="69072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36524">
            <a:off x="1590248" y="1090004"/>
            <a:ext cx="2992692" cy="4281014"/>
          </a:xfrm>
          <a:prstGeom prst="rect">
            <a:avLst/>
          </a:prstGeom>
        </p:spPr>
      </p:pic>
      <p:cxnSp>
        <p:nvCxnSpPr>
          <p:cNvPr id="5" name="Straight Arrow Connector 4"/>
          <p:cNvCxnSpPr/>
          <p:nvPr/>
        </p:nvCxnSpPr>
        <p:spPr>
          <a:xfrm>
            <a:off x="761266" y="1320558"/>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61266" y="4082864"/>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3326" y="39407"/>
            <a:ext cx="4700592"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r-Latn-CS" sz="2000" b="1" smtClean="0">
                <a:solidFill>
                  <a:schemeClr val="bg1"/>
                </a:solidFill>
                <a:latin typeface="Garamond" panose="02020404030301010803" pitchFamily="18" charset="0"/>
              </a:rPr>
              <a:t>Šta se dešava sa mišićnim vretenom kada se mišić skrati?</a:t>
            </a:r>
            <a:endParaRPr lang="en-US" sz="2000" b="1" dirty="0">
              <a:solidFill>
                <a:schemeClr val="bg1"/>
              </a:solidFill>
              <a:latin typeface="Garamond" panose="02020404030301010803"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9612" y="1127225"/>
            <a:ext cx="1106028" cy="425093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3950" y="2474434"/>
            <a:ext cx="2106901" cy="180747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3327" y="1182953"/>
            <a:ext cx="2960060" cy="4195208"/>
          </a:xfrm>
          <a:prstGeom prst="rect">
            <a:avLst/>
          </a:prstGeom>
        </p:spPr>
      </p:pic>
      <p:sp>
        <p:nvSpPr>
          <p:cNvPr id="12" name="Rectangle 11"/>
          <p:cNvSpPr/>
          <p:nvPr/>
        </p:nvSpPr>
        <p:spPr>
          <a:xfrm rot="20338211">
            <a:off x="4471933" y="2389991"/>
            <a:ext cx="422132" cy="357540"/>
          </a:xfrm>
          <a:prstGeom prst="rect">
            <a:avLst/>
          </a:prstGeom>
          <a:solidFill>
            <a:srgbClr val="E7B7B7"/>
          </a:solidFill>
          <a:ln>
            <a:solidFill>
              <a:srgbClr val="E7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063749" y="2057400"/>
            <a:ext cx="2368551" cy="2469444"/>
            <a:chOff x="2063749" y="2057400"/>
            <a:chExt cx="2368551" cy="2469444"/>
          </a:xfrm>
        </p:grpSpPr>
        <p:sp>
          <p:nvSpPr>
            <p:cNvPr id="7" name="Freeform 6"/>
            <p:cNvSpPr/>
            <p:nvPr/>
          </p:nvSpPr>
          <p:spPr>
            <a:xfrm>
              <a:off x="2921000" y="2108200"/>
              <a:ext cx="1511300" cy="668414"/>
            </a:xfrm>
            <a:custGeom>
              <a:avLst/>
              <a:gdLst>
                <a:gd name="connsiteX0" fmla="*/ 1511300 w 1511300"/>
                <a:gd name="connsiteY0" fmla="*/ 425450 h 668414"/>
                <a:gd name="connsiteX1" fmla="*/ 768350 w 1511300"/>
                <a:gd name="connsiteY1" fmla="*/ 654050 h 668414"/>
                <a:gd name="connsiteX2" fmla="*/ 431800 w 1511300"/>
                <a:gd name="connsiteY2" fmla="*/ 603250 h 668414"/>
                <a:gd name="connsiteX3" fmla="*/ 184150 w 1511300"/>
                <a:gd name="connsiteY3" fmla="*/ 266700 h 668414"/>
                <a:gd name="connsiteX4" fmla="*/ 82550 w 1511300"/>
                <a:gd name="connsiteY4" fmla="*/ 63500 h 668414"/>
                <a:gd name="connsiteX5" fmla="*/ 0 w 1511300"/>
                <a:gd name="connsiteY5" fmla="*/ 0 h 6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1300" h="668414">
                  <a:moveTo>
                    <a:pt x="1511300" y="425450"/>
                  </a:moveTo>
                  <a:cubicBezTo>
                    <a:pt x="1229783" y="524933"/>
                    <a:pt x="948267" y="624417"/>
                    <a:pt x="768350" y="654050"/>
                  </a:cubicBezTo>
                  <a:cubicBezTo>
                    <a:pt x="588433" y="683683"/>
                    <a:pt x="529167" y="667808"/>
                    <a:pt x="431800" y="603250"/>
                  </a:cubicBezTo>
                  <a:cubicBezTo>
                    <a:pt x="334433" y="538692"/>
                    <a:pt x="242358" y="356658"/>
                    <a:pt x="184150" y="266700"/>
                  </a:cubicBezTo>
                  <a:cubicBezTo>
                    <a:pt x="125942" y="176742"/>
                    <a:pt x="113242" y="107950"/>
                    <a:pt x="82550" y="63500"/>
                  </a:cubicBezTo>
                  <a:cubicBezTo>
                    <a:pt x="51858" y="19050"/>
                    <a:pt x="25929" y="9525"/>
                    <a:pt x="0" y="0"/>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622550" y="2057400"/>
              <a:ext cx="482600" cy="317500"/>
            </a:xfrm>
            <a:custGeom>
              <a:avLst/>
              <a:gdLst>
                <a:gd name="connsiteX0" fmla="*/ 482600 w 482600"/>
                <a:gd name="connsiteY0" fmla="*/ 317500 h 317500"/>
                <a:gd name="connsiteX1" fmla="*/ 177800 w 482600"/>
                <a:gd name="connsiteY1" fmla="*/ 88900 h 317500"/>
                <a:gd name="connsiteX2" fmla="*/ 0 w 482600"/>
                <a:gd name="connsiteY2" fmla="*/ 0 h 317500"/>
              </a:gdLst>
              <a:ahLst/>
              <a:cxnLst>
                <a:cxn ang="0">
                  <a:pos x="connsiteX0" y="connsiteY0"/>
                </a:cxn>
                <a:cxn ang="0">
                  <a:pos x="connsiteX1" y="connsiteY1"/>
                </a:cxn>
                <a:cxn ang="0">
                  <a:pos x="connsiteX2" y="connsiteY2"/>
                </a:cxn>
              </a:cxnLst>
              <a:rect l="l" t="t" r="r" b="b"/>
              <a:pathLst>
                <a:path w="482600" h="317500">
                  <a:moveTo>
                    <a:pt x="482600" y="317500"/>
                  </a:moveTo>
                  <a:cubicBezTo>
                    <a:pt x="370416" y="229658"/>
                    <a:pt x="258233" y="141817"/>
                    <a:pt x="177800" y="88900"/>
                  </a:cubicBezTo>
                  <a:cubicBezTo>
                    <a:pt x="97367" y="35983"/>
                    <a:pt x="48683" y="17991"/>
                    <a:pt x="0" y="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063749" y="2775656"/>
              <a:ext cx="1512712" cy="1751188"/>
            </a:xfrm>
            <a:custGeom>
              <a:avLst/>
              <a:gdLst>
                <a:gd name="connsiteX0" fmla="*/ 1574800 w 1574800"/>
                <a:gd name="connsiteY0" fmla="*/ 0 h 1770944"/>
                <a:gd name="connsiteX1" fmla="*/ 1377950 w 1574800"/>
                <a:gd name="connsiteY1" fmla="*/ 63500 h 1770944"/>
                <a:gd name="connsiteX2" fmla="*/ 1301750 w 1574800"/>
                <a:gd name="connsiteY2" fmla="*/ 254000 h 1770944"/>
                <a:gd name="connsiteX3" fmla="*/ 1206500 w 1574800"/>
                <a:gd name="connsiteY3" fmla="*/ 635000 h 1770944"/>
                <a:gd name="connsiteX4" fmla="*/ 965200 w 1574800"/>
                <a:gd name="connsiteY4" fmla="*/ 1073150 h 1770944"/>
                <a:gd name="connsiteX5" fmla="*/ 679450 w 1574800"/>
                <a:gd name="connsiteY5" fmla="*/ 1479550 h 1770944"/>
                <a:gd name="connsiteX6" fmla="*/ 469900 w 1574800"/>
                <a:gd name="connsiteY6" fmla="*/ 1689100 h 1770944"/>
                <a:gd name="connsiteX7" fmla="*/ 311150 w 1574800"/>
                <a:gd name="connsiteY7" fmla="*/ 1765300 h 1770944"/>
                <a:gd name="connsiteX8" fmla="*/ 101600 w 1574800"/>
                <a:gd name="connsiteY8" fmla="*/ 1765300 h 1770944"/>
                <a:gd name="connsiteX9" fmla="*/ 0 w 1574800"/>
                <a:gd name="connsiteY9" fmla="*/ 1765300 h 1770944"/>
                <a:gd name="connsiteX0" fmla="*/ 1555045 w 1555045"/>
                <a:gd name="connsiteY0" fmla="*/ 0 h 1751188"/>
                <a:gd name="connsiteX1" fmla="*/ 1377950 w 1555045"/>
                <a:gd name="connsiteY1" fmla="*/ 43744 h 1751188"/>
                <a:gd name="connsiteX2" fmla="*/ 1301750 w 1555045"/>
                <a:gd name="connsiteY2" fmla="*/ 234244 h 1751188"/>
                <a:gd name="connsiteX3" fmla="*/ 1206500 w 1555045"/>
                <a:gd name="connsiteY3" fmla="*/ 615244 h 1751188"/>
                <a:gd name="connsiteX4" fmla="*/ 965200 w 1555045"/>
                <a:gd name="connsiteY4" fmla="*/ 1053394 h 1751188"/>
                <a:gd name="connsiteX5" fmla="*/ 679450 w 1555045"/>
                <a:gd name="connsiteY5" fmla="*/ 1459794 h 1751188"/>
                <a:gd name="connsiteX6" fmla="*/ 469900 w 1555045"/>
                <a:gd name="connsiteY6" fmla="*/ 1669344 h 1751188"/>
                <a:gd name="connsiteX7" fmla="*/ 311150 w 1555045"/>
                <a:gd name="connsiteY7" fmla="*/ 1745544 h 1751188"/>
                <a:gd name="connsiteX8" fmla="*/ 101600 w 1555045"/>
                <a:gd name="connsiteY8" fmla="*/ 1745544 h 1751188"/>
                <a:gd name="connsiteX9" fmla="*/ 0 w 1555045"/>
                <a:gd name="connsiteY9" fmla="*/ 1745544 h 1751188"/>
                <a:gd name="connsiteX0" fmla="*/ 1555045 w 1555045"/>
                <a:gd name="connsiteY0" fmla="*/ 0 h 1751188"/>
                <a:gd name="connsiteX1" fmla="*/ 1377950 w 1555045"/>
                <a:gd name="connsiteY1" fmla="*/ 43744 h 1751188"/>
                <a:gd name="connsiteX2" fmla="*/ 1301750 w 1555045"/>
                <a:gd name="connsiteY2" fmla="*/ 234244 h 1751188"/>
                <a:gd name="connsiteX3" fmla="*/ 1206500 w 1555045"/>
                <a:gd name="connsiteY3" fmla="*/ 615244 h 1751188"/>
                <a:gd name="connsiteX4" fmla="*/ 965200 w 1555045"/>
                <a:gd name="connsiteY4" fmla="*/ 1053394 h 1751188"/>
                <a:gd name="connsiteX5" fmla="*/ 679450 w 1555045"/>
                <a:gd name="connsiteY5" fmla="*/ 1459794 h 1751188"/>
                <a:gd name="connsiteX6" fmla="*/ 469900 w 1555045"/>
                <a:gd name="connsiteY6" fmla="*/ 1669344 h 1751188"/>
                <a:gd name="connsiteX7" fmla="*/ 311150 w 1555045"/>
                <a:gd name="connsiteY7" fmla="*/ 1745544 h 1751188"/>
                <a:gd name="connsiteX8" fmla="*/ 101600 w 1555045"/>
                <a:gd name="connsiteY8" fmla="*/ 1745544 h 1751188"/>
                <a:gd name="connsiteX9" fmla="*/ 0 w 1555045"/>
                <a:gd name="connsiteY9" fmla="*/ 1745544 h 1751188"/>
                <a:gd name="connsiteX0" fmla="*/ 1512712 w 1512712"/>
                <a:gd name="connsiteY0" fmla="*/ 0 h 1756832"/>
                <a:gd name="connsiteX1" fmla="*/ 1377950 w 1512712"/>
                <a:gd name="connsiteY1" fmla="*/ 49388 h 1756832"/>
                <a:gd name="connsiteX2" fmla="*/ 1301750 w 1512712"/>
                <a:gd name="connsiteY2" fmla="*/ 239888 h 1756832"/>
                <a:gd name="connsiteX3" fmla="*/ 1206500 w 1512712"/>
                <a:gd name="connsiteY3" fmla="*/ 620888 h 1756832"/>
                <a:gd name="connsiteX4" fmla="*/ 965200 w 1512712"/>
                <a:gd name="connsiteY4" fmla="*/ 1059038 h 1756832"/>
                <a:gd name="connsiteX5" fmla="*/ 679450 w 1512712"/>
                <a:gd name="connsiteY5" fmla="*/ 1465438 h 1756832"/>
                <a:gd name="connsiteX6" fmla="*/ 469900 w 1512712"/>
                <a:gd name="connsiteY6" fmla="*/ 1674988 h 1756832"/>
                <a:gd name="connsiteX7" fmla="*/ 311150 w 1512712"/>
                <a:gd name="connsiteY7" fmla="*/ 1751188 h 1756832"/>
                <a:gd name="connsiteX8" fmla="*/ 101600 w 1512712"/>
                <a:gd name="connsiteY8" fmla="*/ 1751188 h 1756832"/>
                <a:gd name="connsiteX9" fmla="*/ 0 w 1512712"/>
                <a:gd name="connsiteY9" fmla="*/ 1751188 h 1756832"/>
                <a:gd name="connsiteX0" fmla="*/ 1512712 w 1512712"/>
                <a:gd name="connsiteY0" fmla="*/ 0 h 1751188"/>
                <a:gd name="connsiteX1" fmla="*/ 1377950 w 1512712"/>
                <a:gd name="connsiteY1" fmla="*/ 43744 h 1751188"/>
                <a:gd name="connsiteX2" fmla="*/ 1301750 w 1512712"/>
                <a:gd name="connsiteY2" fmla="*/ 234244 h 1751188"/>
                <a:gd name="connsiteX3" fmla="*/ 1206500 w 1512712"/>
                <a:gd name="connsiteY3" fmla="*/ 615244 h 1751188"/>
                <a:gd name="connsiteX4" fmla="*/ 965200 w 1512712"/>
                <a:gd name="connsiteY4" fmla="*/ 1053394 h 1751188"/>
                <a:gd name="connsiteX5" fmla="*/ 679450 w 1512712"/>
                <a:gd name="connsiteY5" fmla="*/ 1459794 h 1751188"/>
                <a:gd name="connsiteX6" fmla="*/ 469900 w 1512712"/>
                <a:gd name="connsiteY6" fmla="*/ 1669344 h 1751188"/>
                <a:gd name="connsiteX7" fmla="*/ 311150 w 1512712"/>
                <a:gd name="connsiteY7" fmla="*/ 1745544 h 1751188"/>
                <a:gd name="connsiteX8" fmla="*/ 101600 w 1512712"/>
                <a:gd name="connsiteY8" fmla="*/ 1745544 h 1751188"/>
                <a:gd name="connsiteX9" fmla="*/ 0 w 1512712"/>
                <a:gd name="connsiteY9" fmla="*/ 1745544 h 175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2712" h="1751188">
                  <a:moveTo>
                    <a:pt x="1512712" y="0"/>
                  </a:moveTo>
                  <a:cubicBezTo>
                    <a:pt x="1420108" y="4939"/>
                    <a:pt x="1413110" y="4703"/>
                    <a:pt x="1377950" y="43744"/>
                  </a:cubicBezTo>
                  <a:cubicBezTo>
                    <a:pt x="1342790" y="82785"/>
                    <a:pt x="1330325" y="138994"/>
                    <a:pt x="1301750" y="234244"/>
                  </a:cubicBezTo>
                  <a:cubicBezTo>
                    <a:pt x="1273175" y="329494"/>
                    <a:pt x="1262592" y="478719"/>
                    <a:pt x="1206500" y="615244"/>
                  </a:cubicBezTo>
                  <a:cubicBezTo>
                    <a:pt x="1150408" y="751769"/>
                    <a:pt x="1053042" y="912636"/>
                    <a:pt x="965200" y="1053394"/>
                  </a:cubicBezTo>
                  <a:cubicBezTo>
                    <a:pt x="877358" y="1194152"/>
                    <a:pt x="762000" y="1357136"/>
                    <a:pt x="679450" y="1459794"/>
                  </a:cubicBezTo>
                  <a:cubicBezTo>
                    <a:pt x="596900" y="1562452"/>
                    <a:pt x="531283" y="1621719"/>
                    <a:pt x="469900" y="1669344"/>
                  </a:cubicBezTo>
                  <a:cubicBezTo>
                    <a:pt x="408517" y="1716969"/>
                    <a:pt x="372533" y="1732844"/>
                    <a:pt x="311150" y="1745544"/>
                  </a:cubicBezTo>
                  <a:cubicBezTo>
                    <a:pt x="249767" y="1758244"/>
                    <a:pt x="101600" y="1745544"/>
                    <a:pt x="101600" y="1745544"/>
                  </a:cubicBezTo>
                  <a:lnTo>
                    <a:pt x="0" y="1745544"/>
                  </a:ln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336800" y="4368800"/>
              <a:ext cx="285750" cy="25767"/>
            </a:xfrm>
            <a:custGeom>
              <a:avLst/>
              <a:gdLst>
                <a:gd name="connsiteX0" fmla="*/ 285750 w 285750"/>
                <a:gd name="connsiteY0" fmla="*/ 0 h 25767"/>
                <a:gd name="connsiteX1" fmla="*/ 120650 w 285750"/>
                <a:gd name="connsiteY1" fmla="*/ 25400 h 25767"/>
                <a:gd name="connsiteX2" fmla="*/ 0 w 285750"/>
                <a:gd name="connsiteY2" fmla="*/ 12700 h 25767"/>
              </a:gdLst>
              <a:ahLst/>
              <a:cxnLst>
                <a:cxn ang="0">
                  <a:pos x="connsiteX0" y="connsiteY0"/>
                </a:cxn>
                <a:cxn ang="0">
                  <a:pos x="connsiteX1" y="connsiteY1"/>
                </a:cxn>
                <a:cxn ang="0">
                  <a:pos x="connsiteX2" y="connsiteY2"/>
                </a:cxn>
              </a:cxnLst>
              <a:rect l="l" t="t" r="r" b="b"/>
              <a:pathLst>
                <a:path w="285750" h="25767">
                  <a:moveTo>
                    <a:pt x="285750" y="0"/>
                  </a:moveTo>
                  <a:cubicBezTo>
                    <a:pt x="227012" y="11641"/>
                    <a:pt x="168275" y="23283"/>
                    <a:pt x="120650" y="25400"/>
                  </a:cubicBezTo>
                  <a:cubicBezTo>
                    <a:pt x="73025" y="27517"/>
                    <a:pt x="36512" y="20108"/>
                    <a:pt x="0" y="127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056134" y="895571"/>
            <a:ext cx="2617276" cy="646331"/>
          </a:xfrm>
          <a:prstGeom prst="rect">
            <a:avLst/>
          </a:prstGeom>
          <a:noFill/>
        </p:spPr>
        <p:txBody>
          <a:bodyPr wrap="square" rtlCol="0">
            <a:spAutoFit/>
          </a:bodyPr>
          <a:lstStyle/>
          <a:p>
            <a:pPr algn="ctr"/>
            <a:r>
              <a:rPr lang="el-GR" b="1" smtClean="0">
                <a:latin typeface="Garamond" panose="02020404030301010803" pitchFamily="18" charset="0"/>
              </a:rPr>
              <a:t>γ</a:t>
            </a:r>
            <a:r>
              <a:rPr lang="sr-Latn-RS" b="1" smtClean="0">
                <a:latin typeface="Garamond" panose="02020404030301010803" pitchFamily="18" charset="0"/>
              </a:rPr>
              <a:t> – motorni </a:t>
            </a:r>
          </a:p>
          <a:p>
            <a:pPr algn="ctr"/>
            <a:r>
              <a:rPr lang="sr-Latn-RS" b="1" smtClean="0">
                <a:latin typeface="Garamond" panose="02020404030301010803" pitchFamily="18" charset="0"/>
              </a:rPr>
              <a:t>neuroni</a:t>
            </a:r>
            <a:endParaRPr lang="en-US">
              <a:latin typeface="Garamond" panose="02020404030301010803" pitchFamily="18" charset="0"/>
            </a:endParaRPr>
          </a:p>
        </p:txBody>
      </p:sp>
      <p:cxnSp>
        <p:nvCxnSpPr>
          <p:cNvPr id="19" name="Straight Arrow Connector 18"/>
          <p:cNvCxnSpPr/>
          <p:nvPr/>
        </p:nvCxnSpPr>
        <p:spPr>
          <a:xfrm flipH="1">
            <a:off x="4353288" y="1576203"/>
            <a:ext cx="11484" cy="984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379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2500"/>
                                        <p:tgtEl>
                                          <p:spTgt spid="17"/>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5" y="-49219"/>
            <a:ext cx="8276640" cy="6907219"/>
          </a:xfrm>
          <a:prstGeom prst="rect">
            <a:avLst/>
          </a:prstGeom>
        </p:spPr>
      </p:pic>
      <p:grpSp>
        <p:nvGrpSpPr>
          <p:cNvPr id="17" name="Group 16"/>
          <p:cNvGrpSpPr/>
          <p:nvPr/>
        </p:nvGrpSpPr>
        <p:grpSpPr>
          <a:xfrm rot="21441221">
            <a:off x="1613745" y="1087587"/>
            <a:ext cx="2971284" cy="4312503"/>
            <a:chOff x="1040524" y="376405"/>
            <a:chExt cx="3540017" cy="623221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24" y="376405"/>
              <a:ext cx="3470515" cy="623221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129" y="543487"/>
              <a:ext cx="1416302" cy="5895414"/>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414" y="456493"/>
              <a:ext cx="1586021" cy="598240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4300" y="1889905"/>
              <a:ext cx="3196241" cy="2782134"/>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2202" y="2428964"/>
              <a:ext cx="2353061" cy="2124460"/>
            </a:xfrm>
            <a:prstGeom prst="rect">
              <a:avLst/>
            </a:prstGeom>
          </p:spPr>
        </p:pic>
      </p:grpSp>
      <p:cxnSp>
        <p:nvCxnSpPr>
          <p:cNvPr id="5" name="Straight Arrow Connector 4"/>
          <p:cNvCxnSpPr/>
          <p:nvPr/>
        </p:nvCxnSpPr>
        <p:spPr>
          <a:xfrm>
            <a:off x="761266" y="1320558"/>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61266" y="4082864"/>
            <a:ext cx="0" cy="1005598"/>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3326" y="39407"/>
            <a:ext cx="4700592"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r-Latn-CS" sz="2000" b="1" smtClean="0">
                <a:solidFill>
                  <a:schemeClr val="bg1"/>
                </a:solidFill>
                <a:latin typeface="Garamond" panose="02020404030301010803" pitchFamily="18" charset="0"/>
              </a:rPr>
              <a:t>Šta se dešava sa mišićnim vretenom kada se mišić skrati?</a:t>
            </a:r>
            <a:endParaRPr lang="en-US" sz="2000" b="1" dirty="0">
              <a:solidFill>
                <a:schemeClr val="bg1"/>
              </a:solidFill>
              <a:latin typeface="Garamond" panose="02020404030301010803" pitchFamily="18" charset="0"/>
            </a:endParaRPr>
          </a:p>
        </p:txBody>
      </p:sp>
      <p:sp>
        <p:nvSpPr>
          <p:cNvPr id="12" name="Rectangle 11"/>
          <p:cNvSpPr/>
          <p:nvPr/>
        </p:nvSpPr>
        <p:spPr>
          <a:xfrm rot="20338211">
            <a:off x="4471933" y="2389991"/>
            <a:ext cx="422132" cy="357540"/>
          </a:xfrm>
          <a:prstGeom prst="rect">
            <a:avLst/>
          </a:prstGeom>
          <a:solidFill>
            <a:srgbClr val="E7B7B7"/>
          </a:solidFill>
          <a:ln>
            <a:solidFill>
              <a:srgbClr val="E7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2059385" y="2000439"/>
            <a:ext cx="2368551" cy="2516166"/>
            <a:chOff x="2063749" y="2010678"/>
            <a:chExt cx="2368551" cy="2516166"/>
          </a:xfrm>
        </p:grpSpPr>
        <p:sp>
          <p:nvSpPr>
            <p:cNvPr id="24" name="Freeform 23"/>
            <p:cNvSpPr/>
            <p:nvPr/>
          </p:nvSpPr>
          <p:spPr>
            <a:xfrm>
              <a:off x="3001580" y="2121050"/>
              <a:ext cx="1430720" cy="655564"/>
            </a:xfrm>
            <a:custGeom>
              <a:avLst/>
              <a:gdLst>
                <a:gd name="connsiteX0" fmla="*/ 1511300 w 1511300"/>
                <a:gd name="connsiteY0" fmla="*/ 425450 h 668414"/>
                <a:gd name="connsiteX1" fmla="*/ 768350 w 1511300"/>
                <a:gd name="connsiteY1" fmla="*/ 654050 h 668414"/>
                <a:gd name="connsiteX2" fmla="*/ 431800 w 1511300"/>
                <a:gd name="connsiteY2" fmla="*/ 603250 h 668414"/>
                <a:gd name="connsiteX3" fmla="*/ 184150 w 1511300"/>
                <a:gd name="connsiteY3" fmla="*/ 266700 h 668414"/>
                <a:gd name="connsiteX4" fmla="*/ 82550 w 1511300"/>
                <a:gd name="connsiteY4" fmla="*/ 63500 h 668414"/>
                <a:gd name="connsiteX5" fmla="*/ 0 w 1511300"/>
                <a:gd name="connsiteY5" fmla="*/ 0 h 6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1300" h="668414">
                  <a:moveTo>
                    <a:pt x="1511300" y="425450"/>
                  </a:moveTo>
                  <a:cubicBezTo>
                    <a:pt x="1229783" y="524933"/>
                    <a:pt x="948267" y="624417"/>
                    <a:pt x="768350" y="654050"/>
                  </a:cubicBezTo>
                  <a:cubicBezTo>
                    <a:pt x="588433" y="683683"/>
                    <a:pt x="529167" y="667808"/>
                    <a:pt x="431800" y="603250"/>
                  </a:cubicBezTo>
                  <a:cubicBezTo>
                    <a:pt x="334433" y="538692"/>
                    <a:pt x="242358" y="356658"/>
                    <a:pt x="184150" y="266700"/>
                  </a:cubicBezTo>
                  <a:cubicBezTo>
                    <a:pt x="125942" y="176742"/>
                    <a:pt x="113242" y="107950"/>
                    <a:pt x="82550" y="63500"/>
                  </a:cubicBezTo>
                  <a:cubicBezTo>
                    <a:pt x="51858" y="19050"/>
                    <a:pt x="25929" y="9525"/>
                    <a:pt x="0" y="0"/>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711256" y="2010678"/>
              <a:ext cx="425952" cy="303285"/>
            </a:xfrm>
            <a:custGeom>
              <a:avLst/>
              <a:gdLst>
                <a:gd name="connsiteX0" fmla="*/ 482600 w 482600"/>
                <a:gd name="connsiteY0" fmla="*/ 317500 h 317500"/>
                <a:gd name="connsiteX1" fmla="*/ 177800 w 482600"/>
                <a:gd name="connsiteY1" fmla="*/ 88900 h 317500"/>
                <a:gd name="connsiteX2" fmla="*/ 0 w 482600"/>
                <a:gd name="connsiteY2" fmla="*/ 0 h 317500"/>
              </a:gdLst>
              <a:ahLst/>
              <a:cxnLst>
                <a:cxn ang="0">
                  <a:pos x="connsiteX0" y="connsiteY0"/>
                </a:cxn>
                <a:cxn ang="0">
                  <a:pos x="connsiteX1" y="connsiteY1"/>
                </a:cxn>
                <a:cxn ang="0">
                  <a:pos x="connsiteX2" y="connsiteY2"/>
                </a:cxn>
              </a:cxnLst>
              <a:rect l="l" t="t" r="r" b="b"/>
              <a:pathLst>
                <a:path w="482600" h="317500">
                  <a:moveTo>
                    <a:pt x="482600" y="317500"/>
                  </a:moveTo>
                  <a:cubicBezTo>
                    <a:pt x="370416" y="229658"/>
                    <a:pt x="258233" y="141817"/>
                    <a:pt x="177800" y="88900"/>
                  </a:cubicBezTo>
                  <a:cubicBezTo>
                    <a:pt x="97367" y="35983"/>
                    <a:pt x="48683" y="17991"/>
                    <a:pt x="0" y="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063749" y="2775656"/>
              <a:ext cx="1512712" cy="1751188"/>
            </a:xfrm>
            <a:custGeom>
              <a:avLst/>
              <a:gdLst>
                <a:gd name="connsiteX0" fmla="*/ 1574800 w 1574800"/>
                <a:gd name="connsiteY0" fmla="*/ 0 h 1770944"/>
                <a:gd name="connsiteX1" fmla="*/ 1377950 w 1574800"/>
                <a:gd name="connsiteY1" fmla="*/ 63500 h 1770944"/>
                <a:gd name="connsiteX2" fmla="*/ 1301750 w 1574800"/>
                <a:gd name="connsiteY2" fmla="*/ 254000 h 1770944"/>
                <a:gd name="connsiteX3" fmla="*/ 1206500 w 1574800"/>
                <a:gd name="connsiteY3" fmla="*/ 635000 h 1770944"/>
                <a:gd name="connsiteX4" fmla="*/ 965200 w 1574800"/>
                <a:gd name="connsiteY4" fmla="*/ 1073150 h 1770944"/>
                <a:gd name="connsiteX5" fmla="*/ 679450 w 1574800"/>
                <a:gd name="connsiteY5" fmla="*/ 1479550 h 1770944"/>
                <a:gd name="connsiteX6" fmla="*/ 469900 w 1574800"/>
                <a:gd name="connsiteY6" fmla="*/ 1689100 h 1770944"/>
                <a:gd name="connsiteX7" fmla="*/ 311150 w 1574800"/>
                <a:gd name="connsiteY7" fmla="*/ 1765300 h 1770944"/>
                <a:gd name="connsiteX8" fmla="*/ 101600 w 1574800"/>
                <a:gd name="connsiteY8" fmla="*/ 1765300 h 1770944"/>
                <a:gd name="connsiteX9" fmla="*/ 0 w 1574800"/>
                <a:gd name="connsiteY9" fmla="*/ 1765300 h 1770944"/>
                <a:gd name="connsiteX0" fmla="*/ 1555045 w 1555045"/>
                <a:gd name="connsiteY0" fmla="*/ 0 h 1751188"/>
                <a:gd name="connsiteX1" fmla="*/ 1377950 w 1555045"/>
                <a:gd name="connsiteY1" fmla="*/ 43744 h 1751188"/>
                <a:gd name="connsiteX2" fmla="*/ 1301750 w 1555045"/>
                <a:gd name="connsiteY2" fmla="*/ 234244 h 1751188"/>
                <a:gd name="connsiteX3" fmla="*/ 1206500 w 1555045"/>
                <a:gd name="connsiteY3" fmla="*/ 615244 h 1751188"/>
                <a:gd name="connsiteX4" fmla="*/ 965200 w 1555045"/>
                <a:gd name="connsiteY4" fmla="*/ 1053394 h 1751188"/>
                <a:gd name="connsiteX5" fmla="*/ 679450 w 1555045"/>
                <a:gd name="connsiteY5" fmla="*/ 1459794 h 1751188"/>
                <a:gd name="connsiteX6" fmla="*/ 469900 w 1555045"/>
                <a:gd name="connsiteY6" fmla="*/ 1669344 h 1751188"/>
                <a:gd name="connsiteX7" fmla="*/ 311150 w 1555045"/>
                <a:gd name="connsiteY7" fmla="*/ 1745544 h 1751188"/>
                <a:gd name="connsiteX8" fmla="*/ 101600 w 1555045"/>
                <a:gd name="connsiteY8" fmla="*/ 1745544 h 1751188"/>
                <a:gd name="connsiteX9" fmla="*/ 0 w 1555045"/>
                <a:gd name="connsiteY9" fmla="*/ 1745544 h 1751188"/>
                <a:gd name="connsiteX0" fmla="*/ 1555045 w 1555045"/>
                <a:gd name="connsiteY0" fmla="*/ 0 h 1751188"/>
                <a:gd name="connsiteX1" fmla="*/ 1377950 w 1555045"/>
                <a:gd name="connsiteY1" fmla="*/ 43744 h 1751188"/>
                <a:gd name="connsiteX2" fmla="*/ 1301750 w 1555045"/>
                <a:gd name="connsiteY2" fmla="*/ 234244 h 1751188"/>
                <a:gd name="connsiteX3" fmla="*/ 1206500 w 1555045"/>
                <a:gd name="connsiteY3" fmla="*/ 615244 h 1751188"/>
                <a:gd name="connsiteX4" fmla="*/ 965200 w 1555045"/>
                <a:gd name="connsiteY4" fmla="*/ 1053394 h 1751188"/>
                <a:gd name="connsiteX5" fmla="*/ 679450 w 1555045"/>
                <a:gd name="connsiteY5" fmla="*/ 1459794 h 1751188"/>
                <a:gd name="connsiteX6" fmla="*/ 469900 w 1555045"/>
                <a:gd name="connsiteY6" fmla="*/ 1669344 h 1751188"/>
                <a:gd name="connsiteX7" fmla="*/ 311150 w 1555045"/>
                <a:gd name="connsiteY7" fmla="*/ 1745544 h 1751188"/>
                <a:gd name="connsiteX8" fmla="*/ 101600 w 1555045"/>
                <a:gd name="connsiteY8" fmla="*/ 1745544 h 1751188"/>
                <a:gd name="connsiteX9" fmla="*/ 0 w 1555045"/>
                <a:gd name="connsiteY9" fmla="*/ 1745544 h 1751188"/>
                <a:gd name="connsiteX0" fmla="*/ 1512712 w 1512712"/>
                <a:gd name="connsiteY0" fmla="*/ 0 h 1756832"/>
                <a:gd name="connsiteX1" fmla="*/ 1377950 w 1512712"/>
                <a:gd name="connsiteY1" fmla="*/ 49388 h 1756832"/>
                <a:gd name="connsiteX2" fmla="*/ 1301750 w 1512712"/>
                <a:gd name="connsiteY2" fmla="*/ 239888 h 1756832"/>
                <a:gd name="connsiteX3" fmla="*/ 1206500 w 1512712"/>
                <a:gd name="connsiteY3" fmla="*/ 620888 h 1756832"/>
                <a:gd name="connsiteX4" fmla="*/ 965200 w 1512712"/>
                <a:gd name="connsiteY4" fmla="*/ 1059038 h 1756832"/>
                <a:gd name="connsiteX5" fmla="*/ 679450 w 1512712"/>
                <a:gd name="connsiteY5" fmla="*/ 1465438 h 1756832"/>
                <a:gd name="connsiteX6" fmla="*/ 469900 w 1512712"/>
                <a:gd name="connsiteY6" fmla="*/ 1674988 h 1756832"/>
                <a:gd name="connsiteX7" fmla="*/ 311150 w 1512712"/>
                <a:gd name="connsiteY7" fmla="*/ 1751188 h 1756832"/>
                <a:gd name="connsiteX8" fmla="*/ 101600 w 1512712"/>
                <a:gd name="connsiteY8" fmla="*/ 1751188 h 1756832"/>
                <a:gd name="connsiteX9" fmla="*/ 0 w 1512712"/>
                <a:gd name="connsiteY9" fmla="*/ 1751188 h 1756832"/>
                <a:gd name="connsiteX0" fmla="*/ 1512712 w 1512712"/>
                <a:gd name="connsiteY0" fmla="*/ 0 h 1751188"/>
                <a:gd name="connsiteX1" fmla="*/ 1377950 w 1512712"/>
                <a:gd name="connsiteY1" fmla="*/ 43744 h 1751188"/>
                <a:gd name="connsiteX2" fmla="*/ 1301750 w 1512712"/>
                <a:gd name="connsiteY2" fmla="*/ 234244 h 1751188"/>
                <a:gd name="connsiteX3" fmla="*/ 1206500 w 1512712"/>
                <a:gd name="connsiteY3" fmla="*/ 615244 h 1751188"/>
                <a:gd name="connsiteX4" fmla="*/ 965200 w 1512712"/>
                <a:gd name="connsiteY4" fmla="*/ 1053394 h 1751188"/>
                <a:gd name="connsiteX5" fmla="*/ 679450 w 1512712"/>
                <a:gd name="connsiteY5" fmla="*/ 1459794 h 1751188"/>
                <a:gd name="connsiteX6" fmla="*/ 469900 w 1512712"/>
                <a:gd name="connsiteY6" fmla="*/ 1669344 h 1751188"/>
                <a:gd name="connsiteX7" fmla="*/ 311150 w 1512712"/>
                <a:gd name="connsiteY7" fmla="*/ 1745544 h 1751188"/>
                <a:gd name="connsiteX8" fmla="*/ 101600 w 1512712"/>
                <a:gd name="connsiteY8" fmla="*/ 1745544 h 1751188"/>
                <a:gd name="connsiteX9" fmla="*/ 0 w 1512712"/>
                <a:gd name="connsiteY9" fmla="*/ 1745544 h 175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2712" h="1751188">
                  <a:moveTo>
                    <a:pt x="1512712" y="0"/>
                  </a:moveTo>
                  <a:cubicBezTo>
                    <a:pt x="1420108" y="4939"/>
                    <a:pt x="1413110" y="4703"/>
                    <a:pt x="1377950" y="43744"/>
                  </a:cubicBezTo>
                  <a:cubicBezTo>
                    <a:pt x="1342790" y="82785"/>
                    <a:pt x="1330325" y="138994"/>
                    <a:pt x="1301750" y="234244"/>
                  </a:cubicBezTo>
                  <a:cubicBezTo>
                    <a:pt x="1273175" y="329494"/>
                    <a:pt x="1262592" y="478719"/>
                    <a:pt x="1206500" y="615244"/>
                  </a:cubicBezTo>
                  <a:cubicBezTo>
                    <a:pt x="1150408" y="751769"/>
                    <a:pt x="1053042" y="912636"/>
                    <a:pt x="965200" y="1053394"/>
                  </a:cubicBezTo>
                  <a:cubicBezTo>
                    <a:pt x="877358" y="1194152"/>
                    <a:pt x="762000" y="1357136"/>
                    <a:pt x="679450" y="1459794"/>
                  </a:cubicBezTo>
                  <a:cubicBezTo>
                    <a:pt x="596900" y="1562452"/>
                    <a:pt x="531283" y="1621719"/>
                    <a:pt x="469900" y="1669344"/>
                  </a:cubicBezTo>
                  <a:cubicBezTo>
                    <a:pt x="408517" y="1716969"/>
                    <a:pt x="372533" y="1732844"/>
                    <a:pt x="311150" y="1745544"/>
                  </a:cubicBezTo>
                  <a:cubicBezTo>
                    <a:pt x="249767" y="1758244"/>
                    <a:pt x="101600" y="1745544"/>
                    <a:pt x="101600" y="1745544"/>
                  </a:cubicBezTo>
                  <a:lnTo>
                    <a:pt x="0" y="1745544"/>
                  </a:ln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430430" y="4355649"/>
              <a:ext cx="208272" cy="45719"/>
            </a:xfrm>
            <a:custGeom>
              <a:avLst/>
              <a:gdLst>
                <a:gd name="connsiteX0" fmla="*/ 285750 w 285750"/>
                <a:gd name="connsiteY0" fmla="*/ 0 h 25767"/>
                <a:gd name="connsiteX1" fmla="*/ 120650 w 285750"/>
                <a:gd name="connsiteY1" fmla="*/ 25400 h 25767"/>
                <a:gd name="connsiteX2" fmla="*/ 0 w 285750"/>
                <a:gd name="connsiteY2" fmla="*/ 12700 h 25767"/>
              </a:gdLst>
              <a:ahLst/>
              <a:cxnLst>
                <a:cxn ang="0">
                  <a:pos x="connsiteX0" y="connsiteY0"/>
                </a:cxn>
                <a:cxn ang="0">
                  <a:pos x="connsiteX1" y="connsiteY1"/>
                </a:cxn>
                <a:cxn ang="0">
                  <a:pos x="connsiteX2" y="connsiteY2"/>
                </a:cxn>
              </a:cxnLst>
              <a:rect l="l" t="t" r="r" b="b"/>
              <a:pathLst>
                <a:path w="285750" h="25767">
                  <a:moveTo>
                    <a:pt x="285750" y="0"/>
                  </a:moveTo>
                  <a:cubicBezTo>
                    <a:pt x="227012" y="11641"/>
                    <a:pt x="168275" y="23283"/>
                    <a:pt x="120650" y="25400"/>
                  </a:cubicBezTo>
                  <a:cubicBezTo>
                    <a:pt x="73025" y="27517"/>
                    <a:pt x="36512" y="20108"/>
                    <a:pt x="0" y="127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3415736" y="1184270"/>
            <a:ext cx="4098292" cy="646331"/>
          </a:xfrm>
          <a:prstGeom prst="rect">
            <a:avLst/>
          </a:prstGeom>
          <a:noFill/>
        </p:spPr>
        <p:txBody>
          <a:bodyPr wrap="square" rtlCol="0">
            <a:spAutoFit/>
          </a:bodyPr>
          <a:lstStyle/>
          <a:p>
            <a:r>
              <a:rPr lang="el-GR" b="1" smtClean="0">
                <a:latin typeface="Garamond" panose="02020404030301010803" pitchFamily="18" charset="0"/>
              </a:rPr>
              <a:t>γ</a:t>
            </a:r>
            <a:r>
              <a:rPr lang="sr-Latn-RS" b="1" smtClean="0">
                <a:latin typeface="Garamond" panose="02020404030301010803" pitchFamily="18" charset="0"/>
              </a:rPr>
              <a:t> – motorni neuroni zatežu intrafuzna</a:t>
            </a:r>
          </a:p>
          <a:p>
            <a:r>
              <a:rPr lang="sr-Latn-RS" b="1" smtClean="0">
                <a:latin typeface="Garamond" panose="02020404030301010803" pitchFamily="18" charset="0"/>
              </a:rPr>
              <a:t>vlakna i održavju im senzibilitet.</a:t>
            </a:r>
            <a:endParaRPr lang="en-US">
              <a:latin typeface="Garamond" panose="02020404030301010803" pitchFamily="18" charset="0"/>
            </a:endParaRPr>
          </a:p>
        </p:txBody>
      </p:sp>
    </p:spTree>
    <p:extLst>
      <p:ext uri="{BB962C8B-B14F-4D97-AF65-F5344CB8AC3E}">
        <p14:creationId xmlns:p14="http://schemas.microsoft.com/office/powerpoint/2010/main" val="4141738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51B170-1A9B-4F90-ADE5-0344D787DA6F}"/>
              </a:ext>
            </a:extLst>
          </p:cNvPr>
          <p:cNvSpPr/>
          <p:nvPr/>
        </p:nvSpPr>
        <p:spPr>
          <a:xfrm>
            <a:off x="2509936" y="258520"/>
            <a:ext cx="4124130"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Mišićno vreteno</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pic>
        <p:nvPicPr>
          <p:cNvPr id="17" name="Picture 2" descr="D:\ljuba\das\FIZIOLOGIJA\vežbe\2 semsetar\oftalmoskopija\gammafiber20-640x416.png"/>
          <p:cNvPicPr>
            <a:picLocks noChangeAspect="1" noChangeArrowheads="1"/>
          </p:cNvPicPr>
          <p:nvPr/>
        </p:nvPicPr>
        <p:blipFill>
          <a:blip r:embed="rId2"/>
          <a:srcRect/>
          <a:stretch>
            <a:fillRect/>
          </a:stretch>
        </p:blipFill>
        <p:spPr bwMode="auto">
          <a:xfrm>
            <a:off x="472429" y="914189"/>
            <a:ext cx="7989220" cy="5786478"/>
          </a:xfrm>
          <a:prstGeom prst="rect">
            <a:avLst/>
          </a:prstGeom>
          <a:noFill/>
        </p:spPr>
      </p:pic>
      <p:sp>
        <p:nvSpPr>
          <p:cNvPr id="18" name="TextBox 17"/>
          <p:cNvSpPr txBox="1"/>
          <p:nvPr/>
        </p:nvSpPr>
        <p:spPr>
          <a:xfrm>
            <a:off x="2948874" y="984301"/>
            <a:ext cx="1921167"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err="1">
                <a:latin typeface="Garamond" panose="02020404030301010803" pitchFamily="18" charset="0"/>
              </a:rPr>
              <a:t>Ekstrafuzna</a:t>
            </a:r>
            <a:r>
              <a:rPr lang="en-GB" dirty="0">
                <a:latin typeface="Garamond" panose="02020404030301010803" pitchFamily="18" charset="0"/>
              </a:rPr>
              <a:t> </a:t>
            </a:r>
            <a:r>
              <a:rPr lang="en-GB" dirty="0" err="1">
                <a:latin typeface="Garamond" panose="02020404030301010803" pitchFamily="18" charset="0"/>
              </a:rPr>
              <a:t>vlakna</a:t>
            </a:r>
            <a:endParaRPr lang="en-GB" dirty="0">
              <a:latin typeface="Garamond" panose="02020404030301010803" pitchFamily="18" charset="0"/>
            </a:endParaRPr>
          </a:p>
        </p:txBody>
      </p:sp>
      <p:sp>
        <p:nvSpPr>
          <p:cNvPr id="19" name="TextBox 18"/>
          <p:cNvSpPr txBox="1"/>
          <p:nvPr/>
        </p:nvSpPr>
        <p:spPr>
          <a:xfrm>
            <a:off x="3072946" y="1425360"/>
            <a:ext cx="1797095"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a:latin typeface="Garamond" panose="02020404030301010803" pitchFamily="18" charset="0"/>
              </a:rPr>
              <a:t>Intrafuzna </a:t>
            </a:r>
            <a:r>
              <a:rPr lang="en-GB" dirty="0" err="1">
                <a:latin typeface="Garamond" panose="02020404030301010803" pitchFamily="18" charset="0"/>
              </a:rPr>
              <a:t>vlakna</a:t>
            </a:r>
            <a:endParaRPr lang="en-GB" dirty="0">
              <a:latin typeface="Garamond" panose="02020404030301010803" pitchFamily="18" charset="0"/>
            </a:endParaRPr>
          </a:p>
        </p:txBody>
      </p:sp>
      <p:sp>
        <p:nvSpPr>
          <p:cNvPr id="20" name="TextBox 19"/>
          <p:cNvSpPr txBox="1"/>
          <p:nvPr/>
        </p:nvSpPr>
        <p:spPr>
          <a:xfrm>
            <a:off x="3051338" y="4637393"/>
            <a:ext cx="1818703"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err="1">
                <a:latin typeface="Garamond" panose="02020404030301010803" pitchFamily="18" charset="0"/>
              </a:rPr>
              <a:t>Eferentni</a:t>
            </a:r>
            <a:r>
              <a:rPr lang="en-GB" dirty="0">
                <a:latin typeface="Garamond" panose="02020404030301010803" pitchFamily="18" charset="0"/>
              </a:rPr>
              <a:t> </a:t>
            </a:r>
            <a:r>
              <a:rPr lang="en-GB" dirty="0" err="1">
                <a:latin typeface="Garamond" panose="02020404030301010803" pitchFamily="18" charset="0"/>
              </a:rPr>
              <a:t>neuroni</a:t>
            </a:r>
            <a:endParaRPr lang="en-GB" dirty="0">
              <a:latin typeface="Garamond" panose="02020404030301010803" pitchFamily="18" charset="0"/>
            </a:endParaRPr>
          </a:p>
        </p:txBody>
      </p:sp>
      <p:sp>
        <p:nvSpPr>
          <p:cNvPr id="21" name="TextBox 20"/>
          <p:cNvSpPr txBox="1"/>
          <p:nvPr/>
        </p:nvSpPr>
        <p:spPr>
          <a:xfrm>
            <a:off x="4103527" y="5006725"/>
            <a:ext cx="439544"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latin typeface="Garamond" panose="02020404030301010803" pitchFamily="18" charset="0"/>
              </a:rPr>
              <a:t>Aꝩ</a:t>
            </a:r>
          </a:p>
        </p:txBody>
      </p:sp>
      <p:sp>
        <p:nvSpPr>
          <p:cNvPr id="22" name="TextBox 21"/>
          <p:cNvSpPr txBox="1"/>
          <p:nvPr/>
        </p:nvSpPr>
        <p:spPr>
          <a:xfrm>
            <a:off x="4082688" y="5482692"/>
            <a:ext cx="453970"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latin typeface="Garamond" panose="02020404030301010803" pitchFamily="18" charset="0"/>
              </a:rPr>
              <a:t>A</a:t>
            </a:r>
            <a:r>
              <a:rPr lang="el-GR" dirty="0">
                <a:latin typeface="Garamond" panose="02020404030301010803" pitchFamily="18" charset="0"/>
              </a:rPr>
              <a:t>α</a:t>
            </a:r>
            <a:endParaRPr lang="en-GB" dirty="0">
              <a:latin typeface="Garamond" panose="02020404030301010803" pitchFamily="18" charset="0"/>
            </a:endParaRPr>
          </a:p>
        </p:txBody>
      </p:sp>
      <p:sp>
        <p:nvSpPr>
          <p:cNvPr id="23" name="TextBox 22"/>
          <p:cNvSpPr txBox="1"/>
          <p:nvPr/>
        </p:nvSpPr>
        <p:spPr>
          <a:xfrm>
            <a:off x="3203738" y="2824850"/>
            <a:ext cx="1846788"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err="1">
                <a:latin typeface="Garamond" panose="02020404030301010803" pitchFamily="18" charset="0"/>
              </a:rPr>
              <a:t>Aferentni</a:t>
            </a:r>
            <a:r>
              <a:rPr lang="en-GB" dirty="0">
                <a:latin typeface="Garamond" panose="02020404030301010803" pitchFamily="18" charset="0"/>
              </a:rPr>
              <a:t> </a:t>
            </a:r>
            <a:r>
              <a:rPr lang="en-GB" dirty="0" err="1">
                <a:latin typeface="Garamond" panose="02020404030301010803" pitchFamily="18" charset="0"/>
              </a:rPr>
              <a:t>neuroni</a:t>
            </a:r>
            <a:endParaRPr lang="en-GB" dirty="0">
              <a:latin typeface="Garamond" panose="02020404030301010803" pitchFamily="18" charset="0"/>
            </a:endParaRPr>
          </a:p>
        </p:txBody>
      </p:sp>
      <p:sp>
        <p:nvSpPr>
          <p:cNvPr id="24" name="TextBox 23"/>
          <p:cNvSpPr txBox="1"/>
          <p:nvPr/>
        </p:nvSpPr>
        <p:spPr>
          <a:xfrm>
            <a:off x="4008213" y="3194182"/>
            <a:ext cx="360996"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err="1">
                <a:latin typeface="Garamond" panose="02020404030301010803" pitchFamily="18" charset="0"/>
              </a:rPr>
              <a:t>Ia</a:t>
            </a:r>
            <a:endParaRPr lang="en-GB" dirty="0">
              <a:latin typeface="Garamond" panose="02020404030301010803" pitchFamily="18" charset="0"/>
            </a:endParaRPr>
          </a:p>
        </p:txBody>
      </p:sp>
      <p:sp>
        <p:nvSpPr>
          <p:cNvPr id="25" name="TextBox 24"/>
          <p:cNvSpPr txBox="1"/>
          <p:nvPr/>
        </p:nvSpPr>
        <p:spPr>
          <a:xfrm>
            <a:off x="4064895" y="3644329"/>
            <a:ext cx="442750"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err="1">
                <a:latin typeface="Garamond" panose="02020404030301010803" pitchFamily="18" charset="0"/>
              </a:rPr>
              <a:t>IIa</a:t>
            </a:r>
            <a:endParaRPr lang="en-GB" dirty="0">
              <a:latin typeface="Garamond" panose="02020404030301010803" pitchFamily="18" charset="0"/>
            </a:endParaRPr>
          </a:p>
        </p:txBody>
      </p:sp>
      <p:sp>
        <p:nvSpPr>
          <p:cNvPr id="26" name="TextBox 25"/>
          <p:cNvSpPr txBox="1"/>
          <p:nvPr/>
        </p:nvSpPr>
        <p:spPr>
          <a:xfrm>
            <a:off x="6594548" y="935374"/>
            <a:ext cx="2479012" cy="369332"/>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err="1">
                <a:latin typeface="Garamond" panose="02020404030301010803" pitchFamily="18" charset="0"/>
              </a:rPr>
              <a:t>Buketasti</a:t>
            </a:r>
            <a:r>
              <a:rPr lang="en-GB" dirty="0">
                <a:latin typeface="Garamond" panose="02020404030301010803" pitchFamily="18" charset="0"/>
              </a:rPr>
              <a:t> </a:t>
            </a:r>
            <a:r>
              <a:rPr lang="en-GB" dirty="0" err="1">
                <a:latin typeface="Garamond" panose="02020404030301010803" pitchFamily="18" charset="0"/>
              </a:rPr>
              <a:t>nervni</a:t>
            </a:r>
            <a:r>
              <a:rPr lang="en-GB" dirty="0">
                <a:latin typeface="Garamond" panose="02020404030301010803" pitchFamily="18" charset="0"/>
              </a:rPr>
              <a:t> </a:t>
            </a:r>
            <a:r>
              <a:rPr lang="en-GB" dirty="0" err="1">
                <a:latin typeface="Garamond" panose="02020404030301010803" pitchFamily="18" charset="0"/>
              </a:rPr>
              <a:t>završeci</a:t>
            </a:r>
            <a:endParaRPr lang="en-GB" dirty="0">
              <a:latin typeface="Garamond" panose="02020404030301010803" pitchFamily="18" charset="0"/>
            </a:endParaRPr>
          </a:p>
        </p:txBody>
      </p:sp>
      <p:sp>
        <p:nvSpPr>
          <p:cNvPr id="27" name="TextBox 26"/>
          <p:cNvSpPr txBox="1"/>
          <p:nvPr/>
        </p:nvSpPr>
        <p:spPr>
          <a:xfrm>
            <a:off x="7577481" y="2171017"/>
            <a:ext cx="1566519" cy="646331"/>
          </a:xfrm>
          <a:prstGeom prst="rect">
            <a:avLst/>
          </a:prstGeom>
          <a:ln w="19050">
            <a:solidFill>
              <a:srgbClr val="07395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err="1">
                <a:latin typeface="Garamond" panose="02020404030301010803" pitchFamily="18" charset="0"/>
              </a:rPr>
              <a:t>Anulospiralni</a:t>
            </a:r>
            <a:endParaRPr lang="en-GB" dirty="0">
              <a:latin typeface="Garamond" panose="02020404030301010803" pitchFamily="18" charset="0"/>
            </a:endParaRPr>
          </a:p>
          <a:p>
            <a:r>
              <a:rPr lang="en-GB" dirty="0" err="1">
                <a:latin typeface="Garamond" panose="02020404030301010803" pitchFamily="18" charset="0"/>
              </a:rPr>
              <a:t>nervni</a:t>
            </a:r>
            <a:r>
              <a:rPr lang="en-GB" dirty="0">
                <a:latin typeface="Garamond" panose="02020404030301010803" pitchFamily="18" charset="0"/>
              </a:rPr>
              <a:t> </a:t>
            </a:r>
            <a:r>
              <a:rPr lang="en-GB" dirty="0" err="1">
                <a:latin typeface="Garamond" panose="02020404030301010803" pitchFamily="18" charset="0"/>
              </a:rPr>
              <a:t>završeci</a:t>
            </a:r>
            <a:endParaRPr lang="en-GB" dirty="0">
              <a:latin typeface="Garamond" panose="02020404030301010803" pitchFamily="18" charset="0"/>
            </a:endParaRPr>
          </a:p>
        </p:txBody>
      </p:sp>
      <p:sp>
        <p:nvSpPr>
          <p:cNvPr id="28" name="Right Arrow 27"/>
          <p:cNvSpPr/>
          <p:nvPr/>
        </p:nvSpPr>
        <p:spPr>
          <a:xfrm rot="8733480">
            <a:off x="7110942" y="14521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rot="8733480">
            <a:off x="7475710" y="295186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8032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467544" y="2996952"/>
            <a:ext cx="51242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54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Hvala na pažnji!</a:t>
            </a:r>
            <a:endParaRPr kumimoji="0" lang="en-US" sz="54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4269795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16843" y="3046126"/>
            <a:ext cx="5006516" cy="3697574"/>
          </a:xfrm>
          <a:prstGeom prst="rect">
            <a:avLst/>
          </a:prstGeom>
        </p:spPr>
      </p:pic>
      <p:sp>
        <p:nvSpPr>
          <p:cNvPr id="3" name="Rounded Rectangle 2">
            <a:extLst>
              <a:ext uri="{FF2B5EF4-FFF2-40B4-BE49-F238E27FC236}">
                <a16:creationId xmlns:a16="http://schemas.microsoft.com/office/drawing/2014/main" id="{8A51B170-1A9B-4F90-ADE5-0344D787DA6F}"/>
              </a:ext>
            </a:extLst>
          </p:cNvPr>
          <p:cNvSpPr/>
          <p:nvPr/>
        </p:nvSpPr>
        <p:spPr>
          <a:xfrm>
            <a:off x="2114551" y="258520"/>
            <a:ext cx="4886324"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smtClean="0">
                <a:ln>
                  <a:noFill/>
                </a:ln>
                <a:solidFill>
                  <a:prstClr val="white"/>
                </a:solidFill>
                <a:effectLst/>
                <a:uLnTx/>
                <a:uFillTx/>
                <a:latin typeface="Garamond" pitchFamily="18" charset="0"/>
                <a:ea typeface="+mn-ea"/>
                <a:cs typeface="+mn-cs"/>
              </a:rPr>
              <a:t>Osobine skeletnih mišića</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grpSp>
        <p:nvGrpSpPr>
          <p:cNvPr id="14" name="Group 13"/>
          <p:cNvGrpSpPr/>
          <p:nvPr/>
        </p:nvGrpSpPr>
        <p:grpSpPr>
          <a:xfrm>
            <a:off x="510994" y="2205829"/>
            <a:ext cx="2840986" cy="3626360"/>
            <a:chOff x="981837" y="2164840"/>
            <a:chExt cx="2840986" cy="3626360"/>
          </a:xfrm>
        </p:grpSpPr>
        <p:grpSp>
          <p:nvGrpSpPr>
            <p:cNvPr id="6" name="Group 5"/>
            <p:cNvGrpSpPr/>
            <p:nvPr/>
          </p:nvGrpSpPr>
          <p:grpSpPr>
            <a:xfrm>
              <a:off x="981837" y="2164840"/>
              <a:ext cx="2840986" cy="3626360"/>
              <a:chOff x="829437" y="2288665"/>
              <a:chExt cx="2840986" cy="362636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701" y="2383915"/>
                <a:ext cx="1117722" cy="205473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437" y="2288665"/>
                <a:ext cx="1418428" cy="3626360"/>
              </a:xfrm>
              <a:prstGeom prst="rect">
                <a:avLst/>
              </a:prstGeom>
            </p:spPr>
          </p:pic>
        </p:grpSp>
        <p:cxnSp>
          <p:nvCxnSpPr>
            <p:cNvPr id="8" name="Straight Arrow Connector 7"/>
            <p:cNvCxnSpPr/>
            <p:nvPr/>
          </p:nvCxnSpPr>
          <p:spPr>
            <a:xfrm flipV="1">
              <a:off x="1314450" y="2552700"/>
              <a:ext cx="0" cy="904875"/>
            </a:xfrm>
            <a:prstGeom prst="straightConnector1">
              <a:avLst/>
            </a:prstGeom>
            <a:ln w="28575">
              <a:solidFill>
                <a:srgbClr val="D8425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14450" y="3978020"/>
              <a:ext cx="0" cy="904875"/>
            </a:xfrm>
            <a:prstGeom prst="straightConnector1">
              <a:avLst/>
            </a:prstGeom>
            <a:ln w="28575">
              <a:solidFill>
                <a:srgbClr val="D8425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918525" y="3704514"/>
              <a:ext cx="0" cy="547011"/>
            </a:xfrm>
            <a:prstGeom prst="straightConnector1">
              <a:avLst/>
            </a:prstGeom>
            <a:ln w="28575">
              <a:solidFill>
                <a:srgbClr val="D8425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918525" y="2552700"/>
              <a:ext cx="0" cy="547011"/>
            </a:xfrm>
            <a:prstGeom prst="straightConnector1">
              <a:avLst/>
            </a:prstGeom>
            <a:ln w="28575">
              <a:solidFill>
                <a:srgbClr val="D84256"/>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5" name="Rounded Rectangle 14"/>
          <p:cNvSpPr/>
          <p:nvPr/>
        </p:nvSpPr>
        <p:spPr>
          <a:xfrm>
            <a:off x="914400" y="1377495"/>
            <a:ext cx="2437580" cy="420560"/>
          </a:xfrm>
          <a:prstGeom prst="roundRect">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itchFamily="18" charset="0"/>
                <a:ea typeface="+mn-ea"/>
                <a:cs typeface="+mn-cs"/>
              </a:rPr>
              <a:t>Elastičnost</a:t>
            </a:r>
            <a:endParaRPr kumimoji="0" lang="en-US" sz="2400" b="1" i="0" u="none" strike="noStrike" kern="1200" cap="none" spc="0" normalizeH="0" baseline="0" noProof="0" dirty="0">
              <a:ln>
                <a:noFill/>
              </a:ln>
              <a:solidFill>
                <a:srgbClr val="D84256"/>
              </a:solidFill>
              <a:effectLst/>
              <a:uLnTx/>
              <a:uFillTx/>
              <a:latin typeface="Garamond" pitchFamily="18" charset="0"/>
              <a:ea typeface="+mn-ea"/>
              <a:cs typeface="+mn-cs"/>
            </a:endParaRPr>
          </a:p>
        </p:txBody>
      </p:sp>
      <p:sp>
        <p:nvSpPr>
          <p:cNvPr id="16" name="Rounded Rectangle 15"/>
          <p:cNvSpPr/>
          <p:nvPr/>
        </p:nvSpPr>
        <p:spPr>
          <a:xfrm>
            <a:off x="5763446" y="1377495"/>
            <a:ext cx="2474858" cy="420560"/>
          </a:xfrm>
          <a:prstGeom prst="roundRect">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itchFamily="18" charset="0"/>
                <a:ea typeface="+mn-ea"/>
                <a:cs typeface="+mn-cs"/>
              </a:rPr>
              <a:t>Razdražljivost</a:t>
            </a:r>
            <a:endParaRPr kumimoji="0" lang="en-US" sz="2400" b="1" i="0" u="none" strike="noStrike" kern="1200" cap="none" spc="0" normalizeH="0" baseline="0" noProof="0" dirty="0">
              <a:ln>
                <a:noFill/>
              </a:ln>
              <a:solidFill>
                <a:srgbClr val="D84256"/>
              </a:solidFill>
              <a:effectLst/>
              <a:uLnTx/>
              <a:uFillTx/>
              <a:latin typeface="Garamond" pitchFamily="18" charset="0"/>
              <a:ea typeface="+mn-ea"/>
              <a:cs typeface="+mn-cs"/>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5341702"/>
            <a:ext cx="3974042" cy="1987021"/>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20106">
            <a:off x="6705574" y="2028123"/>
            <a:ext cx="1353362" cy="1275019"/>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6981" y="5537200"/>
            <a:ext cx="1332930" cy="1206500"/>
          </a:xfrm>
          <a:prstGeom prst="rect">
            <a:avLst/>
          </a:prstGeom>
        </p:spPr>
      </p:pic>
    </p:spTree>
    <p:extLst>
      <p:ext uri="{BB962C8B-B14F-4D97-AF65-F5344CB8AC3E}">
        <p14:creationId xmlns:p14="http://schemas.microsoft.com/office/powerpoint/2010/main" val="3962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30844"/>
            <a:ext cx="4957205" cy="1797519"/>
          </a:xfrm>
          <a:prstGeom prst="rect">
            <a:avLst/>
          </a:prstGeom>
        </p:spPr>
      </p:pic>
      <p:sp>
        <p:nvSpPr>
          <p:cNvPr id="2" name="Rounded Rectangle 1"/>
          <p:cNvSpPr/>
          <p:nvPr/>
        </p:nvSpPr>
        <p:spPr>
          <a:xfrm>
            <a:off x="3338923" y="1377495"/>
            <a:ext cx="2437580" cy="420560"/>
          </a:xfrm>
          <a:prstGeom prst="roundRect">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itchFamily="18" charset="0"/>
                <a:ea typeface="+mn-ea"/>
                <a:cs typeface="+mn-cs"/>
              </a:rPr>
              <a:t>Kontraktilnost</a:t>
            </a:r>
            <a:endParaRPr kumimoji="0" lang="en-US" sz="2400" b="1" i="0" u="none" strike="noStrike" kern="1200" cap="none" spc="0" normalizeH="0" baseline="0" noProof="0" dirty="0">
              <a:ln>
                <a:noFill/>
              </a:ln>
              <a:solidFill>
                <a:srgbClr val="D84256"/>
              </a:solidFill>
              <a:effectLst/>
              <a:uLnTx/>
              <a:uFillTx/>
              <a:latin typeface="Garamond" pitchFamily="18" charset="0"/>
              <a:ea typeface="+mn-ea"/>
              <a:cs typeface="+mn-cs"/>
            </a:endParaRPr>
          </a:p>
        </p:txBody>
      </p:sp>
      <p:sp>
        <p:nvSpPr>
          <p:cNvPr id="3" name="Rounded Rectangle 2">
            <a:extLst>
              <a:ext uri="{FF2B5EF4-FFF2-40B4-BE49-F238E27FC236}">
                <a16:creationId xmlns:a16="http://schemas.microsoft.com/office/drawing/2014/main" id="{8A51B170-1A9B-4F90-ADE5-0344D787DA6F}"/>
              </a:ext>
            </a:extLst>
          </p:cNvPr>
          <p:cNvSpPr/>
          <p:nvPr/>
        </p:nvSpPr>
        <p:spPr>
          <a:xfrm>
            <a:off x="2114551" y="258520"/>
            <a:ext cx="4886324"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smtClean="0">
                <a:ln>
                  <a:noFill/>
                </a:ln>
                <a:solidFill>
                  <a:prstClr val="white"/>
                </a:solidFill>
                <a:effectLst/>
                <a:uLnTx/>
                <a:uFillTx/>
                <a:latin typeface="Garamond" pitchFamily="18" charset="0"/>
                <a:ea typeface="+mn-ea"/>
                <a:cs typeface="+mn-cs"/>
              </a:rPr>
              <a:t>Osobine skeletnih mišića</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617" y="3993501"/>
            <a:ext cx="4651173" cy="2710263"/>
          </a:xfrm>
          <a:prstGeom prst="rect">
            <a:avLst/>
          </a:prstGeom>
        </p:spPr>
      </p:pic>
      <p:sp>
        <p:nvSpPr>
          <p:cNvPr id="9" name="TextBox 8"/>
          <p:cNvSpPr txBox="1"/>
          <p:nvPr/>
        </p:nvSpPr>
        <p:spPr>
          <a:xfrm>
            <a:off x="1631519" y="6316744"/>
            <a:ext cx="1987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Sarkomera</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sp>
        <p:nvSpPr>
          <p:cNvPr id="10" name="TextBox 9"/>
          <p:cNvSpPr txBox="1"/>
          <p:nvPr/>
        </p:nvSpPr>
        <p:spPr>
          <a:xfrm>
            <a:off x="461413" y="1930844"/>
            <a:ext cx="23402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rPr>
              <a:t>Tanki filamenti</a:t>
            </a:r>
            <a:endParaRPr kumimoji="0" lang="sr-Latn-RS" sz="2800" b="1" i="0" u="none" strike="noStrike" kern="1200" cap="none" spc="0" normalizeH="0" baseline="0" noProof="0" smtClean="0">
              <a:ln>
                <a:noFill/>
              </a:ln>
              <a:solidFill>
                <a:srgbClr val="D84256"/>
              </a:solidFill>
              <a:effectLst/>
              <a:uLnTx/>
              <a:uFillTx/>
              <a:latin typeface="Garamond" panose="02020404030301010803" pitchFamily="18" charset="0"/>
              <a:ea typeface="+mn-ea"/>
              <a:cs typeface="+mn-cs"/>
            </a:endParaRPr>
          </a:p>
        </p:txBody>
      </p:sp>
      <p:pic>
        <p:nvPicPr>
          <p:cNvPr id="11" name="Picture 4" descr="D:\ljuba\das\FIZIOLOGIJA\prag\contraction.gif"/>
          <p:cNvPicPr>
            <a:picLocks noChangeAspect="1" noChangeArrowheads="1" noCrop="1"/>
          </p:cNvPicPr>
          <p:nvPr/>
        </p:nvPicPr>
        <p:blipFill>
          <a:blip r:embed="rId5"/>
          <a:srcRect/>
          <a:stretch>
            <a:fillRect/>
          </a:stretch>
        </p:blipFill>
        <p:spPr bwMode="auto">
          <a:xfrm>
            <a:off x="5269356" y="4482872"/>
            <a:ext cx="3463038" cy="1731519"/>
          </a:xfrm>
          <a:prstGeom prst="rect">
            <a:avLst/>
          </a:prstGeom>
          <a:noFill/>
        </p:spPr>
      </p:pic>
    </p:spTree>
    <p:extLst>
      <p:ext uri="{BB962C8B-B14F-4D97-AF65-F5344CB8AC3E}">
        <p14:creationId xmlns:p14="http://schemas.microsoft.com/office/powerpoint/2010/main" val="4014769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a:extLst>
              <a:ext uri="{FF2B5EF4-FFF2-40B4-BE49-F238E27FC236}">
                <a16:creationId xmlns:a16="http://schemas.microsoft.com/office/drawing/2014/main" id="{8A51B170-1A9B-4F90-ADE5-0344D787DA6F}"/>
              </a:ext>
            </a:extLst>
          </p:cNvPr>
          <p:cNvSpPr/>
          <p:nvPr/>
        </p:nvSpPr>
        <p:spPr>
          <a:xfrm>
            <a:off x="2352675" y="258520"/>
            <a:ext cx="4533899"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Nervno-mišićna sinapsa</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6" y="2685030"/>
            <a:ext cx="5809524" cy="3895238"/>
          </a:xfrm>
          <a:prstGeom prst="rect">
            <a:avLst/>
          </a:prstGeom>
        </p:spPr>
      </p:pic>
      <p:sp>
        <p:nvSpPr>
          <p:cNvPr id="3" name="Oval 2"/>
          <p:cNvSpPr/>
          <p:nvPr/>
        </p:nvSpPr>
        <p:spPr>
          <a:xfrm>
            <a:off x="3582955" y="5047860"/>
            <a:ext cx="774440" cy="774441"/>
          </a:xfrm>
          <a:prstGeom prst="ellipse">
            <a:avLst/>
          </a:prstGeom>
          <a:noFill/>
          <a:ln w="38100">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854056" y="1169436"/>
            <a:ext cx="3814083" cy="3626498"/>
          </a:xfrm>
          <a:prstGeom prst="ellipse">
            <a:avLst/>
          </a:prstGeom>
          <a:blipFill>
            <a:blip r:embed="rId3"/>
            <a:stretch>
              <a:fillRect/>
            </a:stretch>
          </a:blipFill>
          <a:ln w="38100">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3" idx="1"/>
          </p:cNvCxnSpPr>
          <p:nvPr/>
        </p:nvCxnSpPr>
        <p:spPr>
          <a:xfrm flipV="1">
            <a:off x="3696369" y="2220686"/>
            <a:ext cx="1323500" cy="2940588"/>
          </a:xfrm>
          <a:prstGeom prst="line">
            <a:avLst/>
          </a:prstGeom>
          <a:ln w="28575">
            <a:solidFill>
              <a:srgbClr val="D8425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272395" y="4696363"/>
            <a:ext cx="3095605" cy="991738"/>
          </a:xfrm>
          <a:prstGeom prst="line">
            <a:avLst/>
          </a:prstGeom>
          <a:ln w="28575">
            <a:solidFill>
              <a:srgbClr val="D842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53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1500"/>
                                        <p:tgtEl>
                                          <p:spTgt spid="31"/>
                                        </p:tgtEl>
                                      </p:cBhvr>
                                    </p:animEffect>
                                  </p:childTnLst>
                                </p:cTn>
                              </p:par>
                              <p:par>
                                <p:cTn id="16" presetID="10" presetClass="entr" presetSubtype="0" fill="hold" grpId="0" nodeType="withEffect">
                                  <p:stCondLst>
                                    <p:cond delay="11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51B170-1A9B-4F90-ADE5-0344D787DA6F}"/>
              </a:ext>
            </a:extLst>
          </p:cNvPr>
          <p:cNvSpPr/>
          <p:nvPr/>
        </p:nvSpPr>
        <p:spPr>
          <a:xfrm>
            <a:off x="2352675" y="258520"/>
            <a:ext cx="4533899"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Nervno-mišićna sinapsa</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grpSp>
        <p:nvGrpSpPr>
          <p:cNvPr id="12" name="Group 11"/>
          <p:cNvGrpSpPr/>
          <p:nvPr/>
        </p:nvGrpSpPr>
        <p:grpSpPr>
          <a:xfrm>
            <a:off x="933449" y="791920"/>
            <a:ext cx="7372350" cy="5951422"/>
            <a:chOff x="933449" y="791920"/>
            <a:chExt cx="7372350" cy="595142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49" y="791920"/>
              <a:ext cx="7372350" cy="5951422"/>
            </a:xfrm>
            <a:prstGeom prst="rect">
              <a:avLst/>
            </a:prstGeom>
          </p:spPr>
        </p:pic>
        <p:sp>
          <p:nvSpPr>
            <p:cNvPr id="6" name="Rectangle 5"/>
            <p:cNvSpPr/>
            <p:nvPr/>
          </p:nvSpPr>
          <p:spPr>
            <a:xfrm>
              <a:off x="983152" y="866274"/>
              <a:ext cx="804397" cy="381573"/>
            </a:xfrm>
            <a:prstGeom prst="rect">
              <a:avLst/>
            </a:prstGeom>
            <a:solidFill>
              <a:srgbClr val="D3EFFF"/>
            </a:solidFill>
            <a:ln>
              <a:solidFill>
                <a:srgbClr val="D3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r-Latn-RS" sz="1200" b="1">
                  <a:solidFill>
                    <a:schemeClr val="tx1"/>
                  </a:solidFill>
                </a:rPr>
                <a:t>Sinaptički pupoljak</a:t>
              </a:r>
              <a:endParaRPr lang="en-US" sz="1200" b="1">
                <a:solidFill>
                  <a:schemeClr val="tx1"/>
                </a:solidFill>
              </a:endParaRPr>
            </a:p>
          </p:txBody>
        </p:sp>
        <p:sp>
          <p:nvSpPr>
            <p:cNvPr id="7" name="Rectangle 6"/>
            <p:cNvSpPr/>
            <p:nvPr/>
          </p:nvSpPr>
          <p:spPr>
            <a:xfrm>
              <a:off x="3177484" y="1247847"/>
              <a:ext cx="1411704" cy="381573"/>
            </a:xfrm>
            <a:prstGeom prst="rect">
              <a:avLst/>
            </a:prstGeom>
            <a:solidFill>
              <a:srgbClr val="D3EFFF"/>
            </a:solidFill>
            <a:ln>
              <a:solidFill>
                <a:srgbClr val="D3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RS" sz="1400" b="1">
                  <a:solidFill>
                    <a:schemeClr val="tx1"/>
                  </a:solidFill>
                </a:rPr>
                <a:t>Sinaptička pukotina</a:t>
              </a:r>
              <a:endParaRPr lang="en-US" sz="1400" b="1">
                <a:solidFill>
                  <a:schemeClr val="tx1"/>
                </a:solidFill>
              </a:endParaRPr>
            </a:p>
          </p:txBody>
        </p:sp>
        <p:sp>
          <p:nvSpPr>
            <p:cNvPr id="8" name="Rectangle 7"/>
            <p:cNvSpPr/>
            <p:nvPr/>
          </p:nvSpPr>
          <p:spPr>
            <a:xfrm>
              <a:off x="5096807" y="1407122"/>
              <a:ext cx="967108" cy="277299"/>
            </a:xfrm>
            <a:prstGeom prst="rect">
              <a:avLst/>
            </a:prstGeom>
            <a:solidFill>
              <a:srgbClr val="D3EFFF"/>
            </a:solidFill>
            <a:ln>
              <a:solidFill>
                <a:srgbClr val="D3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400" b="1">
                  <a:solidFill>
                    <a:schemeClr val="tx1"/>
                  </a:solidFill>
                </a:rPr>
                <a:t>T tubul</a:t>
              </a:r>
              <a:endParaRPr lang="en-US" sz="1400" b="1">
                <a:solidFill>
                  <a:schemeClr val="tx1"/>
                </a:solidFill>
              </a:endParaRPr>
            </a:p>
          </p:txBody>
        </p:sp>
        <p:sp>
          <p:nvSpPr>
            <p:cNvPr id="9" name="Rectangle 8"/>
            <p:cNvSpPr/>
            <p:nvPr/>
          </p:nvSpPr>
          <p:spPr>
            <a:xfrm>
              <a:off x="6105168" y="1372747"/>
              <a:ext cx="1921614" cy="277299"/>
            </a:xfrm>
            <a:prstGeom prst="rect">
              <a:avLst/>
            </a:prstGeom>
            <a:solidFill>
              <a:srgbClr val="D3EFFF"/>
            </a:solidFill>
            <a:ln>
              <a:solidFill>
                <a:srgbClr val="D3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400" b="1">
                  <a:solidFill>
                    <a:schemeClr val="tx1"/>
                  </a:solidFill>
                </a:rPr>
                <a:t>Sarkolema</a:t>
              </a:r>
              <a:endParaRPr lang="en-US" sz="1400" b="1">
                <a:solidFill>
                  <a:schemeClr val="tx1"/>
                </a:solidFill>
              </a:endParaRPr>
            </a:p>
          </p:txBody>
        </p:sp>
        <p:sp>
          <p:nvSpPr>
            <p:cNvPr id="10" name="Rectangle 9"/>
            <p:cNvSpPr/>
            <p:nvPr/>
          </p:nvSpPr>
          <p:spPr>
            <a:xfrm>
              <a:off x="5975686" y="2126598"/>
              <a:ext cx="758561" cy="277299"/>
            </a:xfrm>
            <a:prstGeom prst="rect">
              <a:avLst/>
            </a:prstGeom>
            <a:solidFill>
              <a:srgbClr val="FFEDB5"/>
            </a:solidFill>
            <a:ln>
              <a:solidFill>
                <a:srgbClr val="FFE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400" b="1">
                  <a:solidFill>
                    <a:schemeClr val="tx1"/>
                  </a:solidFill>
                </a:rPr>
                <a:t>SR</a:t>
              </a:r>
              <a:endParaRPr lang="en-US" sz="1100" b="1">
                <a:solidFill>
                  <a:schemeClr val="tx1"/>
                </a:solidFill>
              </a:endParaRPr>
            </a:p>
          </p:txBody>
        </p:sp>
        <p:sp>
          <p:nvSpPr>
            <p:cNvPr id="11" name="Rectangle 10"/>
            <p:cNvSpPr/>
            <p:nvPr/>
          </p:nvSpPr>
          <p:spPr>
            <a:xfrm>
              <a:off x="933449" y="791920"/>
              <a:ext cx="84651" cy="478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b="1">
                <a:solidFill>
                  <a:schemeClr val="tx1"/>
                </a:solidFill>
              </a:endParaRPr>
            </a:p>
          </p:txBody>
        </p:sp>
      </p:grpSp>
    </p:spTree>
    <p:extLst>
      <p:ext uri="{BB962C8B-B14F-4D97-AF65-F5344CB8AC3E}">
        <p14:creationId xmlns:p14="http://schemas.microsoft.com/office/powerpoint/2010/main" val="446699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8A51B170-1A9B-4F90-ADE5-0344D787DA6F}"/>
              </a:ext>
            </a:extLst>
          </p:cNvPr>
          <p:cNvSpPr/>
          <p:nvPr/>
        </p:nvSpPr>
        <p:spPr>
          <a:xfrm>
            <a:off x="781009" y="258520"/>
            <a:ext cx="7620680"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Prosta mišićna kontrakcija – mišićni trzaj</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grpSp>
        <p:nvGrpSpPr>
          <p:cNvPr id="50" name="Group 49"/>
          <p:cNvGrpSpPr/>
          <p:nvPr/>
        </p:nvGrpSpPr>
        <p:grpSpPr>
          <a:xfrm>
            <a:off x="705489" y="2235849"/>
            <a:ext cx="7794567" cy="4526735"/>
            <a:chOff x="705489" y="2235849"/>
            <a:chExt cx="7794567" cy="4526735"/>
          </a:xfrm>
        </p:grpSpPr>
        <p:grpSp>
          <p:nvGrpSpPr>
            <p:cNvPr id="41" name="Group 40"/>
            <p:cNvGrpSpPr/>
            <p:nvPr/>
          </p:nvGrpSpPr>
          <p:grpSpPr>
            <a:xfrm>
              <a:off x="705489" y="2235849"/>
              <a:ext cx="7794567" cy="4526735"/>
              <a:chOff x="610074" y="2331265"/>
              <a:chExt cx="7794567" cy="4526735"/>
            </a:xfrm>
          </p:grpSpPr>
          <p:grpSp>
            <p:nvGrpSpPr>
              <p:cNvPr id="39" name="Group 38"/>
              <p:cNvGrpSpPr/>
              <p:nvPr/>
            </p:nvGrpSpPr>
            <p:grpSpPr>
              <a:xfrm>
                <a:off x="610074" y="2331265"/>
                <a:ext cx="7794567" cy="4256752"/>
                <a:chOff x="729343" y="2482339"/>
                <a:chExt cx="7794567" cy="4256752"/>
              </a:xfrm>
            </p:grpSpPr>
            <p:grpSp>
              <p:nvGrpSpPr>
                <p:cNvPr id="29" name="Group 28"/>
                <p:cNvGrpSpPr/>
                <p:nvPr/>
              </p:nvGrpSpPr>
              <p:grpSpPr>
                <a:xfrm>
                  <a:off x="729343" y="2482339"/>
                  <a:ext cx="7794567" cy="3929810"/>
                  <a:chOff x="729343" y="2665219"/>
                  <a:chExt cx="7794567" cy="3929810"/>
                </a:xfrm>
              </p:grpSpPr>
              <p:grpSp>
                <p:nvGrpSpPr>
                  <p:cNvPr id="7" name="Group 6"/>
                  <p:cNvGrpSpPr/>
                  <p:nvPr/>
                </p:nvGrpSpPr>
                <p:grpSpPr>
                  <a:xfrm>
                    <a:off x="729343" y="2665219"/>
                    <a:ext cx="7794567" cy="3757352"/>
                    <a:chOff x="729343" y="2665219"/>
                    <a:chExt cx="7794567" cy="3757352"/>
                  </a:xfrm>
                </p:grpSpPr>
                <p:sp>
                  <p:nvSpPr>
                    <p:cNvPr id="4" name="Rectangle 3"/>
                    <p:cNvSpPr/>
                    <p:nvPr/>
                  </p:nvSpPr>
                  <p:spPr>
                    <a:xfrm>
                      <a:off x="729343" y="3164619"/>
                      <a:ext cx="7696200" cy="325795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4863" y="2665219"/>
                      <a:ext cx="7719047" cy="369025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480241" y="6393357"/>
                    <a:ext cx="2331538" cy="201672"/>
                    <a:chOff x="1480241" y="6393357"/>
                    <a:chExt cx="2331538" cy="201672"/>
                  </a:xfrm>
                </p:grpSpPr>
                <p:cxnSp>
                  <p:nvCxnSpPr>
                    <p:cNvPr id="13" name="Straight Connector 12"/>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1779"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811779" y="6393357"/>
                    <a:ext cx="2331538" cy="201672"/>
                    <a:chOff x="1480241" y="6393357"/>
                    <a:chExt cx="2331538" cy="201672"/>
                  </a:xfrm>
                </p:grpSpPr>
                <p:cxnSp>
                  <p:nvCxnSpPr>
                    <p:cNvPr id="20" name="Straight Connector 19"/>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811779"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143317" y="6393357"/>
                    <a:ext cx="1546005" cy="201672"/>
                    <a:chOff x="1480241" y="6393357"/>
                    <a:chExt cx="1546005" cy="201672"/>
                  </a:xfrm>
                </p:grpSpPr>
                <p:cxnSp>
                  <p:nvCxnSpPr>
                    <p:cNvPr id="25" name="Straight Connector 24"/>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0" name="TextBox 29"/>
                <p:cNvSpPr txBox="1"/>
                <p:nvPr/>
              </p:nvSpPr>
              <p:spPr>
                <a:xfrm>
                  <a:off x="1267971" y="6359435"/>
                  <a:ext cx="388316" cy="369332"/>
                </a:xfrm>
                <a:prstGeom prst="rect">
                  <a:avLst/>
                </a:prstGeom>
                <a:noFill/>
              </p:spPr>
              <p:txBody>
                <a:bodyPr wrap="square" rtlCol="0">
                  <a:spAutoFit/>
                </a:bodyPr>
                <a:lstStyle/>
                <a:p>
                  <a:r>
                    <a:rPr lang="sr-Latn-RS" b="1">
                      <a:latin typeface="Garamond" panose="02020404030301010803" pitchFamily="18" charset="0"/>
                    </a:rPr>
                    <a:t>10</a:t>
                  </a:r>
                  <a:endParaRPr lang="en-US" b="1">
                    <a:latin typeface="Garamond" panose="02020404030301010803" pitchFamily="18" charset="0"/>
                  </a:endParaRPr>
                </a:p>
              </p:txBody>
            </p:sp>
            <p:sp>
              <p:nvSpPr>
                <p:cNvPr id="31" name="TextBox 30"/>
                <p:cNvSpPr txBox="1"/>
                <p:nvPr/>
              </p:nvSpPr>
              <p:spPr>
                <a:xfrm>
                  <a:off x="2030673" y="6359435"/>
                  <a:ext cx="411146" cy="369332"/>
                </a:xfrm>
                <a:prstGeom prst="rect">
                  <a:avLst/>
                </a:prstGeom>
                <a:noFill/>
              </p:spPr>
              <p:txBody>
                <a:bodyPr wrap="square" rtlCol="0">
                  <a:spAutoFit/>
                </a:bodyPr>
                <a:lstStyle/>
                <a:p>
                  <a:r>
                    <a:rPr lang="sr-Latn-RS" b="1">
                      <a:latin typeface="Garamond" panose="02020404030301010803" pitchFamily="18" charset="0"/>
                    </a:rPr>
                    <a:t>20</a:t>
                  </a:r>
                  <a:endParaRPr lang="en-US" b="1">
                    <a:latin typeface="Garamond" panose="02020404030301010803" pitchFamily="18" charset="0"/>
                  </a:endParaRPr>
                </a:p>
              </p:txBody>
            </p:sp>
            <p:sp>
              <p:nvSpPr>
                <p:cNvPr id="32" name="TextBox 31"/>
                <p:cNvSpPr txBox="1"/>
                <p:nvPr/>
              </p:nvSpPr>
              <p:spPr>
                <a:xfrm>
                  <a:off x="2821690" y="6355081"/>
                  <a:ext cx="411146" cy="369332"/>
                </a:xfrm>
                <a:prstGeom prst="rect">
                  <a:avLst/>
                </a:prstGeom>
                <a:noFill/>
              </p:spPr>
              <p:txBody>
                <a:bodyPr wrap="square" rtlCol="0">
                  <a:spAutoFit/>
                </a:bodyPr>
                <a:lstStyle/>
                <a:p>
                  <a:r>
                    <a:rPr lang="sr-Latn-RS" b="1">
                      <a:latin typeface="Garamond" panose="02020404030301010803" pitchFamily="18" charset="0"/>
                    </a:rPr>
                    <a:t>30</a:t>
                  </a:r>
                  <a:endParaRPr lang="en-US" b="1">
                    <a:latin typeface="Garamond" panose="02020404030301010803" pitchFamily="18" charset="0"/>
                  </a:endParaRPr>
                </a:p>
              </p:txBody>
            </p:sp>
            <p:sp>
              <p:nvSpPr>
                <p:cNvPr id="33" name="TextBox 32"/>
                <p:cNvSpPr txBox="1"/>
                <p:nvPr/>
              </p:nvSpPr>
              <p:spPr>
                <a:xfrm>
                  <a:off x="3606206" y="6361883"/>
                  <a:ext cx="411146" cy="369332"/>
                </a:xfrm>
                <a:prstGeom prst="rect">
                  <a:avLst/>
                </a:prstGeom>
                <a:noFill/>
              </p:spPr>
              <p:txBody>
                <a:bodyPr wrap="square" rtlCol="0">
                  <a:spAutoFit/>
                </a:bodyPr>
                <a:lstStyle/>
                <a:p>
                  <a:r>
                    <a:rPr lang="sr-Latn-RS" b="1">
                      <a:latin typeface="Garamond" panose="02020404030301010803" pitchFamily="18" charset="0"/>
                    </a:rPr>
                    <a:t>40</a:t>
                  </a:r>
                  <a:endParaRPr lang="en-US" b="1">
                    <a:latin typeface="Garamond" panose="02020404030301010803" pitchFamily="18" charset="0"/>
                  </a:endParaRPr>
                </a:p>
              </p:txBody>
            </p:sp>
            <p:sp>
              <p:nvSpPr>
                <p:cNvPr id="34" name="TextBox 33"/>
                <p:cNvSpPr txBox="1"/>
                <p:nvPr/>
              </p:nvSpPr>
              <p:spPr>
                <a:xfrm>
                  <a:off x="4365719" y="6366490"/>
                  <a:ext cx="411146" cy="369332"/>
                </a:xfrm>
                <a:prstGeom prst="rect">
                  <a:avLst/>
                </a:prstGeom>
                <a:noFill/>
              </p:spPr>
              <p:txBody>
                <a:bodyPr wrap="square" rtlCol="0">
                  <a:spAutoFit/>
                </a:bodyPr>
                <a:lstStyle/>
                <a:p>
                  <a:r>
                    <a:rPr lang="sr-Latn-RS" b="1">
                      <a:latin typeface="Garamond" panose="02020404030301010803" pitchFamily="18" charset="0"/>
                    </a:rPr>
                    <a:t>50</a:t>
                  </a:r>
                  <a:endParaRPr lang="en-US" b="1">
                    <a:latin typeface="Garamond" panose="02020404030301010803" pitchFamily="18" charset="0"/>
                  </a:endParaRPr>
                </a:p>
              </p:txBody>
            </p:sp>
            <p:sp>
              <p:nvSpPr>
                <p:cNvPr id="35" name="TextBox 34"/>
                <p:cNvSpPr txBox="1"/>
                <p:nvPr/>
              </p:nvSpPr>
              <p:spPr>
                <a:xfrm>
                  <a:off x="5150216" y="6366635"/>
                  <a:ext cx="411146" cy="369332"/>
                </a:xfrm>
                <a:prstGeom prst="rect">
                  <a:avLst/>
                </a:prstGeom>
                <a:noFill/>
              </p:spPr>
              <p:txBody>
                <a:bodyPr wrap="square" rtlCol="0">
                  <a:spAutoFit/>
                </a:bodyPr>
                <a:lstStyle/>
                <a:p>
                  <a:r>
                    <a:rPr lang="sr-Latn-RS" b="1">
                      <a:latin typeface="Garamond" panose="02020404030301010803" pitchFamily="18" charset="0"/>
                    </a:rPr>
                    <a:t>60</a:t>
                  </a:r>
                  <a:endParaRPr lang="en-US" b="1">
                    <a:latin typeface="Garamond" panose="02020404030301010803" pitchFamily="18" charset="0"/>
                  </a:endParaRPr>
                </a:p>
              </p:txBody>
            </p:sp>
            <p:sp>
              <p:nvSpPr>
                <p:cNvPr id="36" name="TextBox 35"/>
                <p:cNvSpPr txBox="1"/>
                <p:nvPr/>
              </p:nvSpPr>
              <p:spPr>
                <a:xfrm>
                  <a:off x="5940456" y="6367703"/>
                  <a:ext cx="411146" cy="369332"/>
                </a:xfrm>
                <a:prstGeom prst="rect">
                  <a:avLst/>
                </a:prstGeom>
                <a:noFill/>
              </p:spPr>
              <p:txBody>
                <a:bodyPr wrap="square" rtlCol="0">
                  <a:spAutoFit/>
                </a:bodyPr>
                <a:lstStyle/>
                <a:p>
                  <a:r>
                    <a:rPr lang="sr-Latn-RS" b="1">
                      <a:latin typeface="Garamond" panose="02020404030301010803" pitchFamily="18" charset="0"/>
                    </a:rPr>
                    <a:t>70</a:t>
                  </a:r>
                  <a:endParaRPr lang="en-US" b="1">
                    <a:latin typeface="Garamond" panose="02020404030301010803" pitchFamily="18" charset="0"/>
                  </a:endParaRPr>
                </a:p>
              </p:txBody>
            </p:sp>
            <p:sp>
              <p:nvSpPr>
                <p:cNvPr id="37" name="TextBox 36"/>
                <p:cNvSpPr txBox="1"/>
                <p:nvPr/>
              </p:nvSpPr>
              <p:spPr>
                <a:xfrm>
                  <a:off x="6708444" y="6361883"/>
                  <a:ext cx="411146" cy="369332"/>
                </a:xfrm>
                <a:prstGeom prst="rect">
                  <a:avLst/>
                </a:prstGeom>
                <a:noFill/>
              </p:spPr>
              <p:txBody>
                <a:bodyPr wrap="square" rtlCol="0">
                  <a:spAutoFit/>
                </a:bodyPr>
                <a:lstStyle/>
                <a:p>
                  <a:r>
                    <a:rPr lang="sr-Latn-RS" b="1">
                      <a:latin typeface="Garamond" panose="02020404030301010803" pitchFamily="18" charset="0"/>
                    </a:rPr>
                    <a:t>80</a:t>
                  </a:r>
                  <a:endParaRPr lang="en-US" b="1">
                    <a:latin typeface="Garamond" panose="02020404030301010803" pitchFamily="18" charset="0"/>
                  </a:endParaRPr>
                </a:p>
              </p:txBody>
            </p:sp>
            <p:sp>
              <p:nvSpPr>
                <p:cNvPr id="38" name="TextBox 37"/>
                <p:cNvSpPr txBox="1"/>
                <p:nvPr/>
              </p:nvSpPr>
              <p:spPr>
                <a:xfrm>
                  <a:off x="7490676" y="6369759"/>
                  <a:ext cx="411146" cy="369332"/>
                </a:xfrm>
                <a:prstGeom prst="rect">
                  <a:avLst/>
                </a:prstGeom>
                <a:noFill/>
              </p:spPr>
              <p:txBody>
                <a:bodyPr wrap="square" rtlCol="0">
                  <a:spAutoFit/>
                </a:bodyPr>
                <a:lstStyle/>
                <a:p>
                  <a:r>
                    <a:rPr lang="sr-Latn-RS" b="1">
                      <a:latin typeface="Garamond" panose="02020404030301010803" pitchFamily="18" charset="0"/>
                    </a:rPr>
                    <a:t>90</a:t>
                  </a:r>
                  <a:endParaRPr lang="en-US" b="1">
                    <a:latin typeface="Garamond" panose="02020404030301010803" pitchFamily="18" charset="0"/>
                  </a:endParaRPr>
                </a:p>
              </p:txBody>
            </p:sp>
          </p:grpSp>
          <p:sp>
            <p:nvSpPr>
              <p:cNvPr id="40" name="TextBox 39"/>
              <p:cNvSpPr txBox="1"/>
              <p:nvPr/>
            </p:nvSpPr>
            <p:spPr>
              <a:xfrm>
                <a:off x="3868566" y="6488668"/>
                <a:ext cx="1574012" cy="369332"/>
              </a:xfrm>
              <a:prstGeom prst="rect">
                <a:avLst/>
              </a:prstGeom>
              <a:noFill/>
            </p:spPr>
            <p:txBody>
              <a:bodyPr wrap="square" rtlCol="0">
                <a:spAutoFit/>
              </a:bodyPr>
              <a:lstStyle/>
              <a:p>
                <a:r>
                  <a:rPr lang="sr-Latn-RS" b="1">
                    <a:latin typeface="Garamond" panose="02020404030301010803" pitchFamily="18" charset="0"/>
                  </a:rPr>
                  <a:t>Vreme (ms)</a:t>
                </a:r>
                <a:endParaRPr lang="en-US" b="1">
                  <a:latin typeface="Garamond" panose="02020404030301010803" pitchFamily="18" charset="0"/>
                </a:endParaRPr>
              </a:p>
            </p:txBody>
          </p:sp>
        </p:grpSp>
        <p:sp>
          <p:nvSpPr>
            <p:cNvPr id="44" name="Rectangle 43"/>
            <p:cNvSpPr/>
            <p:nvPr/>
          </p:nvSpPr>
          <p:spPr>
            <a:xfrm>
              <a:off x="745663" y="2806809"/>
              <a:ext cx="297756" cy="3152845"/>
            </a:xfrm>
            <a:prstGeom prst="rect">
              <a:avLst/>
            </a:prstGeom>
            <a:solidFill>
              <a:srgbClr val="FCECC8"/>
            </a:solidFill>
            <a:ln>
              <a:solidFill>
                <a:srgbClr val="FCE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050706" y="2806809"/>
              <a:ext cx="1729883" cy="3152741"/>
            </a:xfrm>
            <a:prstGeom prst="rect">
              <a:avLst/>
            </a:prstGeom>
            <a:solidFill>
              <a:srgbClr val="F9CEBE"/>
            </a:solidFill>
            <a:ln>
              <a:solidFill>
                <a:srgbClr val="F9C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762625" y="2806809"/>
              <a:ext cx="5646351" cy="3152741"/>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41"/>
          <p:cNvSpPr/>
          <p:nvPr/>
        </p:nvSpPr>
        <p:spPr>
          <a:xfrm>
            <a:off x="729998" y="2904127"/>
            <a:ext cx="7688912" cy="3012078"/>
          </a:xfrm>
          <a:custGeom>
            <a:avLst/>
            <a:gdLst>
              <a:gd name="connsiteX0" fmla="*/ 0 w 7688912"/>
              <a:gd name="connsiteY0" fmla="*/ 2982421 h 2992299"/>
              <a:gd name="connsiteX1" fmla="*/ 119270 w 7688912"/>
              <a:gd name="connsiteY1" fmla="*/ 2982421 h 2992299"/>
              <a:gd name="connsiteX2" fmla="*/ 286247 w 7688912"/>
              <a:gd name="connsiteY2" fmla="*/ 2934713 h 2992299"/>
              <a:gd name="connsiteX3" fmla="*/ 437322 w 7688912"/>
              <a:gd name="connsiteY3" fmla="*/ 2759785 h 2992299"/>
              <a:gd name="connsiteX4" fmla="*/ 588397 w 7688912"/>
              <a:gd name="connsiteY4" fmla="*/ 2234999 h 2992299"/>
              <a:gd name="connsiteX5" fmla="*/ 755374 w 7688912"/>
              <a:gd name="connsiteY5" fmla="*/ 1630700 h 2992299"/>
              <a:gd name="connsiteX6" fmla="*/ 914400 w 7688912"/>
              <a:gd name="connsiteY6" fmla="*/ 1105913 h 2992299"/>
              <a:gd name="connsiteX7" fmla="*/ 1121134 w 7688912"/>
              <a:gd name="connsiteY7" fmla="*/ 660640 h 2992299"/>
              <a:gd name="connsiteX8" fmla="*/ 1335819 w 7688912"/>
              <a:gd name="connsiteY8" fmla="*/ 358491 h 2992299"/>
              <a:gd name="connsiteX9" fmla="*/ 1510748 w 7688912"/>
              <a:gd name="connsiteY9" fmla="*/ 183562 h 2992299"/>
              <a:gd name="connsiteX10" fmla="*/ 1773141 w 7688912"/>
              <a:gd name="connsiteY10" fmla="*/ 32487 h 2992299"/>
              <a:gd name="connsiteX11" fmla="*/ 2130950 w 7688912"/>
              <a:gd name="connsiteY11" fmla="*/ 682 h 2992299"/>
              <a:gd name="connsiteX12" fmla="*/ 2369489 w 7688912"/>
              <a:gd name="connsiteY12" fmla="*/ 48390 h 2992299"/>
              <a:gd name="connsiteX13" fmla="*/ 2623931 w 7688912"/>
              <a:gd name="connsiteY13" fmla="*/ 191513 h 2992299"/>
              <a:gd name="connsiteX14" fmla="*/ 3045350 w 7688912"/>
              <a:gd name="connsiteY14" fmla="*/ 461858 h 2992299"/>
              <a:gd name="connsiteX15" fmla="*/ 3657600 w 7688912"/>
              <a:gd name="connsiteY15" fmla="*/ 946887 h 2992299"/>
              <a:gd name="connsiteX16" fmla="*/ 4071068 w 7688912"/>
              <a:gd name="connsiteY16" fmla="*/ 1280842 h 2992299"/>
              <a:gd name="connsiteX17" fmla="*/ 4643562 w 7688912"/>
              <a:gd name="connsiteY17" fmla="*/ 1702261 h 2992299"/>
              <a:gd name="connsiteX18" fmla="*/ 5096786 w 7688912"/>
              <a:gd name="connsiteY18" fmla="*/ 2044167 h 2992299"/>
              <a:gd name="connsiteX19" fmla="*/ 5550011 w 7688912"/>
              <a:gd name="connsiteY19" fmla="*/ 2338366 h 2992299"/>
              <a:gd name="connsiteX20" fmla="*/ 6003235 w 7688912"/>
              <a:gd name="connsiteY20" fmla="*/ 2576905 h 2992299"/>
              <a:gd name="connsiteX21" fmla="*/ 6416703 w 7688912"/>
              <a:gd name="connsiteY21" fmla="*/ 2759785 h 2992299"/>
              <a:gd name="connsiteX22" fmla="*/ 6790414 w 7688912"/>
              <a:gd name="connsiteY22" fmla="*/ 2871103 h 2992299"/>
              <a:gd name="connsiteX23" fmla="*/ 7156174 w 7688912"/>
              <a:gd name="connsiteY23" fmla="*/ 2950616 h 2992299"/>
              <a:gd name="connsiteX24" fmla="*/ 7553739 w 7688912"/>
              <a:gd name="connsiteY24" fmla="*/ 2990373 h 2992299"/>
              <a:gd name="connsiteX25" fmla="*/ 7688912 w 7688912"/>
              <a:gd name="connsiteY25" fmla="*/ 2982421 h 2992299"/>
              <a:gd name="connsiteX0" fmla="*/ 0 w 7688912"/>
              <a:gd name="connsiteY0" fmla="*/ 2982421 h 2992299"/>
              <a:gd name="connsiteX1" fmla="*/ 119270 w 7688912"/>
              <a:gd name="connsiteY1" fmla="*/ 2982421 h 2992299"/>
              <a:gd name="connsiteX2" fmla="*/ 286247 w 7688912"/>
              <a:gd name="connsiteY2" fmla="*/ 2934713 h 2992299"/>
              <a:gd name="connsiteX3" fmla="*/ 437322 w 7688912"/>
              <a:gd name="connsiteY3" fmla="*/ 2759785 h 2992299"/>
              <a:gd name="connsiteX4" fmla="*/ 588397 w 7688912"/>
              <a:gd name="connsiteY4" fmla="*/ 2234999 h 2992299"/>
              <a:gd name="connsiteX5" fmla="*/ 755374 w 7688912"/>
              <a:gd name="connsiteY5" fmla="*/ 1630700 h 2992299"/>
              <a:gd name="connsiteX6" fmla="*/ 914400 w 7688912"/>
              <a:gd name="connsiteY6" fmla="*/ 1105913 h 2992299"/>
              <a:gd name="connsiteX7" fmla="*/ 1121134 w 7688912"/>
              <a:gd name="connsiteY7" fmla="*/ 660640 h 2992299"/>
              <a:gd name="connsiteX8" fmla="*/ 1335819 w 7688912"/>
              <a:gd name="connsiteY8" fmla="*/ 358491 h 2992299"/>
              <a:gd name="connsiteX9" fmla="*/ 1510748 w 7688912"/>
              <a:gd name="connsiteY9" fmla="*/ 183562 h 2992299"/>
              <a:gd name="connsiteX10" fmla="*/ 1773141 w 7688912"/>
              <a:gd name="connsiteY10" fmla="*/ 32487 h 2992299"/>
              <a:gd name="connsiteX11" fmla="*/ 2130950 w 7688912"/>
              <a:gd name="connsiteY11" fmla="*/ 682 h 2992299"/>
              <a:gd name="connsiteX12" fmla="*/ 2369489 w 7688912"/>
              <a:gd name="connsiteY12" fmla="*/ 48390 h 2992299"/>
              <a:gd name="connsiteX13" fmla="*/ 2684621 w 7688912"/>
              <a:gd name="connsiteY13" fmla="*/ 211743 h 2992299"/>
              <a:gd name="connsiteX14" fmla="*/ 3045350 w 7688912"/>
              <a:gd name="connsiteY14" fmla="*/ 461858 h 2992299"/>
              <a:gd name="connsiteX15" fmla="*/ 3657600 w 7688912"/>
              <a:gd name="connsiteY15" fmla="*/ 946887 h 2992299"/>
              <a:gd name="connsiteX16" fmla="*/ 4071068 w 7688912"/>
              <a:gd name="connsiteY16" fmla="*/ 1280842 h 2992299"/>
              <a:gd name="connsiteX17" fmla="*/ 4643562 w 7688912"/>
              <a:gd name="connsiteY17" fmla="*/ 1702261 h 2992299"/>
              <a:gd name="connsiteX18" fmla="*/ 5096786 w 7688912"/>
              <a:gd name="connsiteY18" fmla="*/ 2044167 h 2992299"/>
              <a:gd name="connsiteX19" fmla="*/ 5550011 w 7688912"/>
              <a:gd name="connsiteY19" fmla="*/ 2338366 h 2992299"/>
              <a:gd name="connsiteX20" fmla="*/ 6003235 w 7688912"/>
              <a:gd name="connsiteY20" fmla="*/ 2576905 h 2992299"/>
              <a:gd name="connsiteX21" fmla="*/ 6416703 w 7688912"/>
              <a:gd name="connsiteY21" fmla="*/ 2759785 h 2992299"/>
              <a:gd name="connsiteX22" fmla="*/ 6790414 w 7688912"/>
              <a:gd name="connsiteY22" fmla="*/ 2871103 h 2992299"/>
              <a:gd name="connsiteX23" fmla="*/ 7156174 w 7688912"/>
              <a:gd name="connsiteY23" fmla="*/ 2950616 h 2992299"/>
              <a:gd name="connsiteX24" fmla="*/ 7553739 w 7688912"/>
              <a:gd name="connsiteY24" fmla="*/ 2990373 h 2992299"/>
              <a:gd name="connsiteX25" fmla="*/ 7688912 w 7688912"/>
              <a:gd name="connsiteY25" fmla="*/ 2982421 h 2992299"/>
              <a:gd name="connsiteX0" fmla="*/ 0 w 7688912"/>
              <a:gd name="connsiteY0" fmla="*/ 3002195 h 3012073"/>
              <a:gd name="connsiteX1" fmla="*/ 119270 w 7688912"/>
              <a:gd name="connsiteY1" fmla="*/ 3002195 h 3012073"/>
              <a:gd name="connsiteX2" fmla="*/ 286247 w 7688912"/>
              <a:gd name="connsiteY2" fmla="*/ 2954487 h 3012073"/>
              <a:gd name="connsiteX3" fmla="*/ 437322 w 7688912"/>
              <a:gd name="connsiteY3" fmla="*/ 2779559 h 3012073"/>
              <a:gd name="connsiteX4" fmla="*/ 588397 w 7688912"/>
              <a:gd name="connsiteY4" fmla="*/ 2254773 h 3012073"/>
              <a:gd name="connsiteX5" fmla="*/ 755374 w 7688912"/>
              <a:gd name="connsiteY5" fmla="*/ 1650474 h 3012073"/>
              <a:gd name="connsiteX6" fmla="*/ 914400 w 7688912"/>
              <a:gd name="connsiteY6" fmla="*/ 1125687 h 3012073"/>
              <a:gd name="connsiteX7" fmla="*/ 1121134 w 7688912"/>
              <a:gd name="connsiteY7" fmla="*/ 680414 h 3012073"/>
              <a:gd name="connsiteX8" fmla="*/ 1335819 w 7688912"/>
              <a:gd name="connsiteY8" fmla="*/ 378265 h 3012073"/>
              <a:gd name="connsiteX9" fmla="*/ 1510748 w 7688912"/>
              <a:gd name="connsiteY9" fmla="*/ 203336 h 3012073"/>
              <a:gd name="connsiteX10" fmla="*/ 1773141 w 7688912"/>
              <a:gd name="connsiteY10" fmla="*/ 52261 h 3012073"/>
              <a:gd name="connsiteX11" fmla="*/ 2058122 w 7688912"/>
              <a:gd name="connsiteY11" fmla="*/ 226 h 3012073"/>
              <a:gd name="connsiteX12" fmla="*/ 2369489 w 7688912"/>
              <a:gd name="connsiteY12" fmla="*/ 68164 h 3012073"/>
              <a:gd name="connsiteX13" fmla="*/ 2684621 w 7688912"/>
              <a:gd name="connsiteY13" fmla="*/ 231517 h 3012073"/>
              <a:gd name="connsiteX14" fmla="*/ 3045350 w 7688912"/>
              <a:gd name="connsiteY14" fmla="*/ 481632 h 3012073"/>
              <a:gd name="connsiteX15" fmla="*/ 3657600 w 7688912"/>
              <a:gd name="connsiteY15" fmla="*/ 966661 h 3012073"/>
              <a:gd name="connsiteX16" fmla="*/ 4071068 w 7688912"/>
              <a:gd name="connsiteY16" fmla="*/ 1300616 h 3012073"/>
              <a:gd name="connsiteX17" fmla="*/ 4643562 w 7688912"/>
              <a:gd name="connsiteY17" fmla="*/ 1722035 h 3012073"/>
              <a:gd name="connsiteX18" fmla="*/ 5096786 w 7688912"/>
              <a:gd name="connsiteY18" fmla="*/ 2063941 h 3012073"/>
              <a:gd name="connsiteX19" fmla="*/ 5550011 w 7688912"/>
              <a:gd name="connsiteY19" fmla="*/ 2358140 h 3012073"/>
              <a:gd name="connsiteX20" fmla="*/ 6003235 w 7688912"/>
              <a:gd name="connsiteY20" fmla="*/ 2596679 h 3012073"/>
              <a:gd name="connsiteX21" fmla="*/ 6416703 w 7688912"/>
              <a:gd name="connsiteY21" fmla="*/ 2779559 h 3012073"/>
              <a:gd name="connsiteX22" fmla="*/ 6790414 w 7688912"/>
              <a:gd name="connsiteY22" fmla="*/ 2890877 h 3012073"/>
              <a:gd name="connsiteX23" fmla="*/ 7156174 w 7688912"/>
              <a:gd name="connsiteY23" fmla="*/ 2970390 h 3012073"/>
              <a:gd name="connsiteX24" fmla="*/ 7553739 w 7688912"/>
              <a:gd name="connsiteY24" fmla="*/ 3010147 h 3012073"/>
              <a:gd name="connsiteX25" fmla="*/ 7688912 w 7688912"/>
              <a:gd name="connsiteY25" fmla="*/ 3002195 h 3012073"/>
              <a:gd name="connsiteX0" fmla="*/ 0 w 7688912"/>
              <a:gd name="connsiteY0" fmla="*/ 3002195 h 3012073"/>
              <a:gd name="connsiteX1" fmla="*/ 119270 w 7688912"/>
              <a:gd name="connsiteY1" fmla="*/ 3002195 h 3012073"/>
              <a:gd name="connsiteX2" fmla="*/ 286247 w 7688912"/>
              <a:gd name="connsiteY2" fmla="*/ 2954487 h 3012073"/>
              <a:gd name="connsiteX3" fmla="*/ 437322 w 7688912"/>
              <a:gd name="connsiteY3" fmla="*/ 2779559 h 3012073"/>
              <a:gd name="connsiteX4" fmla="*/ 588397 w 7688912"/>
              <a:gd name="connsiteY4" fmla="*/ 2254773 h 3012073"/>
              <a:gd name="connsiteX5" fmla="*/ 755374 w 7688912"/>
              <a:gd name="connsiteY5" fmla="*/ 1650474 h 3012073"/>
              <a:gd name="connsiteX6" fmla="*/ 914400 w 7688912"/>
              <a:gd name="connsiteY6" fmla="*/ 1125687 h 3012073"/>
              <a:gd name="connsiteX7" fmla="*/ 1121134 w 7688912"/>
              <a:gd name="connsiteY7" fmla="*/ 680414 h 3012073"/>
              <a:gd name="connsiteX8" fmla="*/ 1335819 w 7688912"/>
              <a:gd name="connsiteY8" fmla="*/ 378265 h 3012073"/>
              <a:gd name="connsiteX9" fmla="*/ 1510748 w 7688912"/>
              <a:gd name="connsiteY9" fmla="*/ 203336 h 3012073"/>
              <a:gd name="connsiteX10" fmla="*/ 1773141 w 7688912"/>
              <a:gd name="connsiteY10" fmla="*/ 52261 h 3012073"/>
              <a:gd name="connsiteX11" fmla="*/ 2058122 w 7688912"/>
              <a:gd name="connsiteY11" fmla="*/ 226 h 3012073"/>
              <a:gd name="connsiteX12" fmla="*/ 2369489 w 7688912"/>
              <a:gd name="connsiteY12" fmla="*/ 68164 h 3012073"/>
              <a:gd name="connsiteX13" fmla="*/ 2684621 w 7688912"/>
              <a:gd name="connsiteY13" fmla="*/ 231517 h 3012073"/>
              <a:gd name="connsiteX14" fmla="*/ 3045350 w 7688912"/>
              <a:gd name="connsiteY14" fmla="*/ 481632 h 3012073"/>
              <a:gd name="connsiteX15" fmla="*/ 3657600 w 7688912"/>
              <a:gd name="connsiteY15" fmla="*/ 966661 h 3012073"/>
              <a:gd name="connsiteX16" fmla="*/ 4071068 w 7688912"/>
              <a:gd name="connsiteY16" fmla="*/ 1300616 h 3012073"/>
              <a:gd name="connsiteX17" fmla="*/ 4643562 w 7688912"/>
              <a:gd name="connsiteY17" fmla="*/ 1722035 h 3012073"/>
              <a:gd name="connsiteX18" fmla="*/ 5096786 w 7688912"/>
              <a:gd name="connsiteY18" fmla="*/ 2063941 h 3012073"/>
              <a:gd name="connsiteX19" fmla="*/ 5550011 w 7688912"/>
              <a:gd name="connsiteY19" fmla="*/ 2358140 h 3012073"/>
              <a:gd name="connsiteX20" fmla="*/ 6003235 w 7688912"/>
              <a:gd name="connsiteY20" fmla="*/ 2596679 h 3012073"/>
              <a:gd name="connsiteX21" fmla="*/ 6416703 w 7688912"/>
              <a:gd name="connsiteY21" fmla="*/ 2779559 h 3012073"/>
              <a:gd name="connsiteX22" fmla="*/ 6790414 w 7688912"/>
              <a:gd name="connsiteY22" fmla="*/ 2890877 h 3012073"/>
              <a:gd name="connsiteX23" fmla="*/ 7156174 w 7688912"/>
              <a:gd name="connsiteY23" fmla="*/ 2970390 h 3012073"/>
              <a:gd name="connsiteX24" fmla="*/ 7553739 w 7688912"/>
              <a:gd name="connsiteY24" fmla="*/ 3010147 h 3012073"/>
              <a:gd name="connsiteX25" fmla="*/ 7688912 w 7688912"/>
              <a:gd name="connsiteY25" fmla="*/ 3002195 h 3012073"/>
              <a:gd name="connsiteX0" fmla="*/ 0 w 7688912"/>
              <a:gd name="connsiteY0" fmla="*/ 3002195 h 3012073"/>
              <a:gd name="connsiteX1" fmla="*/ 119270 w 7688912"/>
              <a:gd name="connsiteY1" fmla="*/ 3002195 h 3012073"/>
              <a:gd name="connsiteX2" fmla="*/ 286247 w 7688912"/>
              <a:gd name="connsiteY2" fmla="*/ 2954487 h 3012073"/>
              <a:gd name="connsiteX3" fmla="*/ 437322 w 7688912"/>
              <a:gd name="connsiteY3" fmla="*/ 2779559 h 3012073"/>
              <a:gd name="connsiteX4" fmla="*/ 588397 w 7688912"/>
              <a:gd name="connsiteY4" fmla="*/ 2254773 h 3012073"/>
              <a:gd name="connsiteX5" fmla="*/ 755374 w 7688912"/>
              <a:gd name="connsiteY5" fmla="*/ 1650474 h 3012073"/>
              <a:gd name="connsiteX6" fmla="*/ 914400 w 7688912"/>
              <a:gd name="connsiteY6" fmla="*/ 1125687 h 3012073"/>
              <a:gd name="connsiteX7" fmla="*/ 1121134 w 7688912"/>
              <a:gd name="connsiteY7" fmla="*/ 680414 h 3012073"/>
              <a:gd name="connsiteX8" fmla="*/ 1335819 w 7688912"/>
              <a:gd name="connsiteY8" fmla="*/ 378265 h 3012073"/>
              <a:gd name="connsiteX9" fmla="*/ 1510748 w 7688912"/>
              <a:gd name="connsiteY9" fmla="*/ 203336 h 3012073"/>
              <a:gd name="connsiteX10" fmla="*/ 1773141 w 7688912"/>
              <a:gd name="connsiteY10" fmla="*/ 52261 h 3012073"/>
              <a:gd name="connsiteX11" fmla="*/ 2058122 w 7688912"/>
              <a:gd name="connsiteY11" fmla="*/ 226 h 3012073"/>
              <a:gd name="connsiteX12" fmla="*/ 2369489 w 7688912"/>
              <a:gd name="connsiteY12" fmla="*/ 68164 h 3012073"/>
              <a:gd name="connsiteX13" fmla="*/ 2684621 w 7688912"/>
              <a:gd name="connsiteY13" fmla="*/ 231517 h 3012073"/>
              <a:gd name="connsiteX14" fmla="*/ 3045350 w 7688912"/>
              <a:gd name="connsiteY14" fmla="*/ 481632 h 3012073"/>
              <a:gd name="connsiteX15" fmla="*/ 3657600 w 7688912"/>
              <a:gd name="connsiteY15" fmla="*/ 966661 h 3012073"/>
              <a:gd name="connsiteX16" fmla="*/ 4071068 w 7688912"/>
              <a:gd name="connsiteY16" fmla="*/ 1300616 h 3012073"/>
              <a:gd name="connsiteX17" fmla="*/ 4643562 w 7688912"/>
              <a:gd name="connsiteY17" fmla="*/ 1722035 h 3012073"/>
              <a:gd name="connsiteX18" fmla="*/ 5096786 w 7688912"/>
              <a:gd name="connsiteY18" fmla="*/ 2063941 h 3012073"/>
              <a:gd name="connsiteX19" fmla="*/ 5550011 w 7688912"/>
              <a:gd name="connsiteY19" fmla="*/ 2358140 h 3012073"/>
              <a:gd name="connsiteX20" fmla="*/ 6003235 w 7688912"/>
              <a:gd name="connsiteY20" fmla="*/ 2596679 h 3012073"/>
              <a:gd name="connsiteX21" fmla="*/ 6416703 w 7688912"/>
              <a:gd name="connsiteY21" fmla="*/ 2779559 h 3012073"/>
              <a:gd name="connsiteX22" fmla="*/ 6790414 w 7688912"/>
              <a:gd name="connsiteY22" fmla="*/ 2890877 h 3012073"/>
              <a:gd name="connsiteX23" fmla="*/ 7156174 w 7688912"/>
              <a:gd name="connsiteY23" fmla="*/ 2970390 h 3012073"/>
              <a:gd name="connsiteX24" fmla="*/ 7553739 w 7688912"/>
              <a:gd name="connsiteY24" fmla="*/ 3010147 h 3012073"/>
              <a:gd name="connsiteX25" fmla="*/ 7688912 w 7688912"/>
              <a:gd name="connsiteY25" fmla="*/ 3002195 h 3012073"/>
              <a:gd name="connsiteX0" fmla="*/ 0 w 7688912"/>
              <a:gd name="connsiteY0" fmla="*/ 3002195 h 3012073"/>
              <a:gd name="connsiteX1" fmla="*/ 119270 w 7688912"/>
              <a:gd name="connsiteY1" fmla="*/ 3002195 h 3012073"/>
              <a:gd name="connsiteX2" fmla="*/ 286247 w 7688912"/>
              <a:gd name="connsiteY2" fmla="*/ 2954487 h 3012073"/>
              <a:gd name="connsiteX3" fmla="*/ 437322 w 7688912"/>
              <a:gd name="connsiteY3" fmla="*/ 2779559 h 3012073"/>
              <a:gd name="connsiteX4" fmla="*/ 588397 w 7688912"/>
              <a:gd name="connsiteY4" fmla="*/ 2254773 h 3012073"/>
              <a:gd name="connsiteX5" fmla="*/ 755374 w 7688912"/>
              <a:gd name="connsiteY5" fmla="*/ 1650474 h 3012073"/>
              <a:gd name="connsiteX6" fmla="*/ 914400 w 7688912"/>
              <a:gd name="connsiteY6" fmla="*/ 1125687 h 3012073"/>
              <a:gd name="connsiteX7" fmla="*/ 1121134 w 7688912"/>
              <a:gd name="connsiteY7" fmla="*/ 680414 h 3012073"/>
              <a:gd name="connsiteX8" fmla="*/ 1335819 w 7688912"/>
              <a:gd name="connsiteY8" fmla="*/ 378265 h 3012073"/>
              <a:gd name="connsiteX9" fmla="*/ 1510748 w 7688912"/>
              <a:gd name="connsiteY9" fmla="*/ 203336 h 3012073"/>
              <a:gd name="connsiteX10" fmla="*/ 1773141 w 7688912"/>
              <a:gd name="connsiteY10" fmla="*/ 52261 h 3012073"/>
              <a:gd name="connsiteX11" fmla="*/ 2058122 w 7688912"/>
              <a:gd name="connsiteY11" fmla="*/ 226 h 3012073"/>
              <a:gd name="connsiteX12" fmla="*/ 2369489 w 7688912"/>
              <a:gd name="connsiteY12" fmla="*/ 68164 h 3012073"/>
              <a:gd name="connsiteX13" fmla="*/ 2684621 w 7688912"/>
              <a:gd name="connsiteY13" fmla="*/ 231517 h 3012073"/>
              <a:gd name="connsiteX14" fmla="*/ 3045350 w 7688912"/>
              <a:gd name="connsiteY14" fmla="*/ 481632 h 3012073"/>
              <a:gd name="connsiteX15" fmla="*/ 3657600 w 7688912"/>
              <a:gd name="connsiteY15" fmla="*/ 966661 h 3012073"/>
              <a:gd name="connsiteX16" fmla="*/ 4071068 w 7688912"/>
              <a:gd name="connsiteY16" fmla="*/ 1300616 h 3012073"/>
              <a:gd name="connsiteX17" fmla="*/ 4643562 w 7688912"/>
              <a:gd name="connsiteY17" fmla="*/ 1722035 h 3012073"/>
              <a:gd name="connsiteX18" fmla="*/ 5096786 w 7688912"/>
              <a:gd name="connsiteY18" fmla="*/ 2063941 h 3012073"/>
              <a:gd name="connsiteX19" fmla="*/ 5550011 w 7688912"/>
              <a:gd name="connsiteY19" fmla="*/ 2358140 h 3012073"/>
              <a:gd name="connsiteX20" fmla="*/ 6003235 w 7688912"/>
              <a:gd name="connsiteY20" fmla="*/ 2596679 h 3012073"/>
              <a:gd name="connsiteX21" fmla="*/ 6416703 w 7688912"/>
              <a:gd name="connsiteY21" fmla="*/ 2779559 h 3012073"/>
              <a:gd name="connsiteX22" fmla="*/ 6790414 w 7688912"/>
              <a:gd name="connsiteY22" fmla="*/ 2890877 h 3012073"/>
              <a:gd name="connsiteX23" fmla="*/ 7156174 w 7688912"/>
              <a:gd name="connsiteY23" fmla="*/ 2970390 h 3012073"/>
              <a:gd name="connsiteX24" fmla="*/ 7553739 w 7688912"/>
              <a:gd name="connsiteY24" fmla="*/ 3010147 h 3012073"/>
              <a:gd name="connsiteX25" fmla="*/ 7688912 w 7688912"/>
              <a:gd name="connsiteY25" fmla="*/ 3002195 h 3012073"/>
              <a:gd name="connsiteX0" fmla="*/ 0 w 7688912"/>
              <a:gd name="connsiteY0" fmla="*/ 3002195 h 3012073"/>
              <a:gd name="connsiteX1" fmla="*/ 119270 w 7688912"/>
              <a:gd name="connsiteY1" fmla="*/ 3002195 h 3012073"/>
              <a:gd name="connsiteX2" fmla="*/ 286247 w 7688912"/>
              <a:gd name="connsiteY2" fmla="*/ 2954487 h 3012073"/>
              <a:gd name="connsiteX3" fmla="*/ 437322 w 7688912"/>
              <a:gd name="connsiteY3" fmla="*/ 2779559 h 3012073"/>
              <a:gd name="connsiteX4" fmla="*/ 588397 w 7688912"/>
              <a:gd name="connsiteY4" fmla="*/ 2254773 h 3012073"/>
              <a:gd name="connsiteX5" fmla="*/ 755374 w 7688912"/>
              <a:gd name="connsiteY5" fmla="*/ 1650474 h 3012073"/>
              <a:gd name="connsiteX6" fmla="*/ 914400 w 7688912"/>
              <a:gd name="connsiteY6" fmla="*/ 1125687 h 3012073"/>
              <a:gd name="connsiteX7" fmla="*/ 1121134 w 7688912"/>
              <a:gd name="connsiteY7" fmla="*/ 680414 h 3012073"/>
              <a:gd name="connsiteX8" fmla="*/ 1335819 w 7688912"/>
              <a:gd name="connsiteY8" fmla="*/ 378265 h 3012073"/>
              <a:gd name="connsiteX9" fmla="*/ 1510748 w 7688912"/>
              <a:gd name="connsiteY9" fmla="*/ 203336 h 3012073"/>
              <a:gd name="connsiteX10" fmla="*/ 1773141 w 7688912"/>
              <a:gd name="connsiteY10" fmla="*/ 52261 h 3012073"/>
              <a:gd name="connsiteX11" fmla="*/ 2058122 w 7688912"/>
              <a:gd name="connsiteY11" fmla="*/ 226 h 3012073"/>
              <a:gd name="connsiteX12" fmla="*/ 2369489 w 7688912"/>
              <a:gd name="connsiteY12" fmla="*/ 68164 h 3012073"/>
              <a:gd name="connsiteX13" fmla="*/ 2684621 w 7688912"/>
              <a:gd name="connsiteY13" fmla="*/ 231517 h 3012073"/>
              <a:gd name="connsiteX14" fmla="*/ 3045350 w 7688912"/>
              <a:gd name="connsiteY14" fmla="*/ 481632 h 3012073"/>
              <a:gd name="connsiteX15" fmla="*/ 3657600 w 7688912"/>
              <a:gd name="connsiteY15" fmla="*/ 966661 h 3012073"/>
              <a:gd name="connsiteX16" fmla="*/ 4071068 w 7688912"/>
              <a:gd name="connsiteY16" fmla="*/ 1300616 h 3012073"/>
              <a:gd name="connsiteX17" fmla="*/ 4643562 w 7688912"/>
              <a:gd name="connsiteY17" fmla="*/ 1722035 h 3012073"/>
              <a:gd name="connsiteX18" fmla="*/ 5096786 w 7688912"/>
              <a:gd name="connsiteY18" fmla="*/ 2063941 h 3012073"/>
              <a:gd name="connsiteX19" fmla="*/ 5550011 w 7688912"/>
              <a:gd name="connsiteY19" fmla="*/ 2358140 h 3012073"/>
              <a:gd name="connsiteX20" fmla="*/ 6003235 w 7688912"/>
              <a:gd name="connsiteY20" fmla="*/ 2596679 h 3012073"/>
              <a:gd name="connsiteX21" fmla="*/ 6416703 w 7688912"/>
              <a:gd name="connsiteY21" fmla="*/ 2779559 h 3012073"/>
              <a:gd name="connsiteX22" fmla="*/ 6790414 w 7688912"/>
              <a:gd name="connsiteY22" fmla="*/ 2890877 h 3012073"/>
              <a:gd name="connsiteX23" fmla="*/ 7156174 w 7688912"/>
              <a:gd name="connsiteY23" fmla="*/ 2970390 h 3012073"/>
              <a:gd name="connsiteX24" fmla="*/ 7553739 w 7688912"/>
              <a:gd name="connsiteY24" fmla="*/ 3010147 h 3012073"/>
              <a:gd name="connsiteX25" fmla="*/ 7688912 w 7688912"/>
              <a:gd name="connsiteY25" fmla="*/ 3002195 h 3012073"/>
              <a:gd name="connsiteX0" fmla="*/ 0 w 7688912"/>
              <a:gd name="connsiteY0" fmla="*/ 3002257 h 3012135"/>
              <a:gd name="connsiteX1" fmla="*/ 119270 w 7688912"/>
              <a:gd name="connsiteY1" fmla="*/ 3002257 h 3012135"/>
              <a:gd name="connsiteX2" fmla="*/ 286247 w 7688912"/>
              <a:gd name="connsiteY2" fmla="*/ 2954549 h 3012135"/>
              <a:gd name="connsiteX3" fmla="*/ 437322 w 7688912"/>
              <a:gd name="connsiteY3" fmla="*/ 2779621 h 3012135"/>
              <a:gd name="connsiteX4" fmla="*/ 588397 w 7688912"/>
              <a:gd name="connsiteY4" fmla="*/ 2254835 h 3012135"/>
              <a:gd name="connsiteX5" fmla="*/ 755374 w 7688912"/>
              <a:gd name="connsiteY5" fmla="*/ 1650536 h 3012135"/>
              <a:gd name="connsiteX6" fmla="*/ 914400 w 7688912"/>
              <a:gd name="connsiteY6" fmla="*/ 1125749 h 3012135"/>
              <a:gd name="connsiteX7" fmla="*/ 1121134 w 7688912"/>
              <a:gd name="connsiteY7" fmla="*/ 680476 h 3012135"/>
              <a:gd name="connsiteX8" fmla="*/ 1335819 w 7688912"/>
              <a:gd name="connsiteY8" fmla="*/ 378327 h 3012135"/>
              <a:gd name="connsiteX9" fmla="*/ 1510748 w 7688912"/>
              <a:gd name="connsiteY9" fmla="*/ 203398 h 3012135"/>
              <a:gd name="connsiteX10" fmla="*/ 1773141 w 7688912"/>
              <a:gd name="connsiteY10" fmla="*/ 52323 h 3012135"/>
              <a:gd name="connsiteX11" fmla="*/ 2058122 w 7688912"/>
              <a:gd name="connsiteY11" fmla="*/ 288 h 3012135"/>
              <a:gd name="connsiteX12" fmla="*/ 2369489 w 7688912"/>
              <a:gd name="connsiteY12" fmla="*/ 68226 h 3012135"/>
              <a:gd name="connsiteX13" fmla="*/ 2684621 w 7688912"/>
              <a:gd name="connsiteY13" fmla="*/ 231579 h 3012135"/>
              <a:gd name="connsiteX14" fmla="*/ 3045350 w 7688912"/>
              <a:gd name="connsiteY14" fmla="*/ 481694 h 3012135"/>
              <a:gd name="connsiteX15" fmla="*/ 3657600 w 7688912"/>
              <a:gd name="connsiteY15" fmla="*/ 966723 h 3012135"/>
              <a:gd name="connsiteX16" fmla="*/ 4071068 w 7688912"/>
              <a:gd name="connsiteY16" fmla="*/ 1300678 h 3012135"/>
              <a:gd name="connsiteX17" fmla="*/ 4643562 w 7688912"/>
              <a:gd name="connsiteY17" fmla="*/ 1722097 h 3012135"/>
              <a:gd name="connsiteX18" fmla="*/ 5096786 w 7688912"/>
              <a:gd name="connsiteY18" fmla="*/ 2064003 h 3012135"/>
              <a:gd name="connsiteX19" fmla="*/ 5550011 w 7688912"/>
              <a:gd name="connsiteY19" fmla="*/ 2358202 h 3012135"/>
              <a:gd name="connsiteX20" fmla="*/ 6003235 w 7688912"/>
              <a:gd name="connsiteY20" fmla="*/ 2596741 h 3012135"/>
              <a:gd name="connsiteX21" fmla="*/ 6416703 w 7688912"/>
              <a:gd name="connsiteY21" fmla="*/ 2779621 h 3012135"/>
              <a:gd name="connsiteX22" fmla="*/ 6790414 w 7688912"/>
              <a:gd name="connsiteY22" fmla="*/ 2890939 h 3012135"/>
              <a:gd name="connsiteX23" fmla="*/ 7156174 w 7688912"/>
              <a:gd name="connsiteY23" fmla="*/ 2970452 h 3012135"/>
              <a:gd name="connsiteX24" fmla="*/ 7553739 w 7688912"/>
              <a:gd name="connsiteY24" fmla="*/ 3010209 h 3012135"/>
              <a:gd name="connsiteX25" fmla="*/ 7688912 w 7688912"/>
              <a:gd name="connsiteY25" fmla="*/ 3002257 h 3012135"/>
              <a:gd name="connsiteX0" fmla="*/ 0 w 7688912"/>
              <a:gd name="connsiteY0" fmla="*/ 3002200 h 3012078"/>
              <a:gd name="connsiteX1" fmla="*/ 119270 w 7688912"/>
              <a:gd name="connsiteY1" fmla="*/ 3002200 h 3012078"/>
              <a:gd name="connsiteX2" fmla="*/ 286247 w 7688912"/>
              <a:gd name="connsiteY2" fmla="*/ 2954492 h 3012078"/>
              <a:gd name="connsiteX3" fmla="*/ 437322 w 7688912"/>
              <a:gd name="connsiteY3" fmla="*/ 2779564 h 3012078"/>
              <a:gd name="connsiteX4" fmla="*/ 588397 w 7688912"/>
              <a:gd name="connsiteY4" fmla="*/ 2254778 h 3012078"/>
              <a:gd name="connsiteX5" fmla="*/ 755374 w 7688912"/>
              <a:gd name="connsiteY5" fmla="*/ 1650479 h 3012078"/>
              <a:gd name="connsiteX6" fmla="*/ 914400 w 7688912"/>
              <a:gd name="connsiteY6" fmla="*/ 1125692 h 3012078"/>
              <a:gd name="connsiteX7" fmla="*/ 1121134 w 7688912"/>
              <a:gd name="connsiteY7" fmla="*/ 680419 h 3012078"/>
              <a:gd name="connsiteX8" fmla="*/ 1335819 w 7688912"/>
              <a:gd name="connsiteY8" fmla="*/ 378270 h 3012078"/>
              <a:gd name="connsiteX9" fmla="*/ 1481337 w 7688912"/>
              <a:gd name="connsiteY9" fmla="*/ 206014 h 3012078"/>
              <a:gd name="connsiteX10" fmla="*/ 1773141 w 7688912"/>
              <a:gd name="connsiteY10" fmla="*/ 52266 h 3012078"/>
              <a:gd name="connsiteX11" fmla="*/ 2058122 w 7688912"/>
              <a:gd name="connsiteY11" fmla="*/ 231 h 3012078"/>
              <a:gd name="connsiteX12" fmla="*/ 2369489 w 7688912"/>
              <a:gd name="connsiteY12" fmla="*/ 68169 h 3012078"/>
              <a:gd name="connsiteX13" fmla="*/ 2684621 w 7688912"/>
              <a:gd name="connsiteY13" fmla="*/ 231522 h 3012078"/>
              <a:gd name="connsiteX14" fmla="*/ 3045350 w 7688912"/>
              <a:gd name="connsiteY14" fmla="*/ 481637 h 3012078"/>
              <a:gd name="connsiteX15" fmla="*/ 3657600 w 7688912"/>
              <a:gd name="connsiteY15" fmla="*/ 966666 h 3012078"/>
              <a:gd name="connsiteX16" fmla="*/ 4071068 w 7688912"/>
              <a:gd name="connsiteY16" fmla="*/ 1300621 h 3012078"/>
              <a:gd name="connsiteX17" fmla="*/ 4643562 w 7688912"/>
              <a:gd name="connsiteY17" fmla="*/ 1722040 h 3012078"/>
              <a:gd name="connsiteX18" fmla="*/ 5096786 w 7688912"/>
              <a:gd name="connsiteY18" fmla="*/ 2063946 h 3012078"/>
              <a:gd name="connsiteX19" fmla="*/ 5550011 w 7688912"/>
              <a:gd name="connsiteY19" fmla="*/ 2358145 h 3012078"/>
              <a:gd name="connsiteX20" fmla="*/ 6003235 w 7688912"/>
              <a:gd name="connsiteY20" fmla="*/ 2596684 h 3012078"/>
              <a:gd name="connsiteX21" fmla="*/ 6416703 w 7688912"/>
              <a:gd name="connsiteY21" fmla="*/ 2779564 h 3012078"/>
              <a:gd name="connsiteX22" fmla="*/ 6790414 w 7688912"/>
              <a:gd name="connsiteY22" fmla="*/ 2890882 h 3012078"/>
              <a:gd name="connsiteX23" fmla="*/ 7156174 w 7688912"/>
              <a:gd name="connsiteY23" fmla="*/ 2970395 h 3012078"/>
              <a:gd name="connsiteX24" fmla="*/ 7553739 w 7688912"/>
              <a:gd name="connsiteY24" fmla="*/ 3010152 h 3012078"/>
              <a:gd name="connsiteX25" fmla="*/ 7688912 w 7688912"/>
              <a:gd name="connsiteY25" fmla="*/ 3002200 h 3012078"/>
              <a:gd name="connsiteX0" fmla="*/ 0 w 7688912"/>
              <a:gd name="connsiteY0" fmla="*/ 3002200 h 3012078"/>
              <a:gd name="connsiteX1" fmla="*/ 119270 w 7688912"/>
              <a:gd name="connsiteY1" fmla="*/ 3002200 h 3012078"/>
              <a:gd name="connsiteX2" fmla="*/ 286247 w 7688912"/>
              <a:gd name="connsiteY2" fmla="*/ 2954492 h 3012078"/>
              <a:gd name="connsiteX3" fmla="*/ 437322 w 7688912"/>
              <a:gd name="connsiteY3" fmla="*/ 2779564 h 3012078"/>
              <a:gd name="connsiteX4" fmla="*/ 588397 w 7688912"/>
              <a:gd name="connsiteY4" fmla="*/ 2254778 h 3012078"/>
              <a:gd name="connsiteX5" fmla="*/ 755374 w 7688912"/>
              <a:gd name="connsiteY5" fmla="*/ 1650479 h 3012078"/>
              <a:gd name="connsiteX6" fmla="*/ 914400 w 7688912"/>
              <a:gd name="connsiteY6" fmla="*/ 1125692 h 3012078"/>
              <a:gd name="connsiteX7" fmla="*/ 1121134 w 7688912"/>
              <a:gd name="connsiteY7" fmla="*/ 680419 h 3012078"/>
              <a:gd name="connsiteX8" fmla="*/ 1335819 w 7688912"/>
              <a:gd name="connsiteY8" fmla="*/ 378270 h 3012078"/>
              <a:gd name="connsiteX9" fmla="*/ 1500053 w 7688912"/>
              <a:gd name="connsiteY9" fmla="*/ 206014 h 3012078"/>
              <a:gd name="connsiteX10" fmla="*/ 1773141 w 7688912"/>
              <a:gd name="connsiteY10" fmla="*/ 52266 h 3012078"/>
              <a:gd name="connsiteX11" fmla="*/ 2058122 w 7688912"/>
              <a:gd name="connsiteY11" fmla="*/ 231 h 3012078"/>
              <a:gd name="connsiteX12" fmla="*/ 2369489 w 7688912"/>
              <a:gd name="connsiteY12" fmla="*/ 68169 h 3012078"/>
              <a:gd name="connsiteX13" fmla="*/ 2684621 w 7688912"/>
              <a:gd name="connsiteY13" fmla="*/ 231522 h 3012078"/>
              <a:gd name="connsiteX14" fmla="*/ 3045350 w 7688912"/>
              <a:gd name="connsiteY14" fmla="*/ 481637 h 3012078"/>
              <a:gd name="connsiteX15" fmla="*/ 3657600 w 7688912"/>
              <a:gd name="connsiteY15" fmla="*/ 966666 h 3012078"/>
              <a:gd name="connsiteX16" fmla="*/ 4071068 w 7688912"/>
              <a:gd name="connsiteY16" fmla="*/ 1300621 h 3012078"/>
              <a:gd name="connsiteX17" fmla="*/ 4643562 w 7688912"/>
              <a:gd name="connsiteY17" fmla="*/ 1722040 h 3012078"/>
              <a:gd name="connsiteX18" fmla="*/ 5096786 w 7688912"/>
              <a:gd name="connsiteY18" fmla="*/ 2063946 h 3012078"/>
              <a:gd name="connsiteX19" fmla="*/ 5550011 w 7688912"/>
              <a:gd name="connsiteY19" fmla="*/ 2358145 h 3012078"/>
              <a:gd name="connsiteX20" fmla="*/ 6003235 w 7688912"/>
              <a:gd name="connsiteY20" fmla="*/ 2596684 h 3012078"/>
              <a:gd name="connsiteX21" fmla="*/ 6416703 w 7688912"/>
              <a:gd name="connsiteY21" fmla="*/ 2779564 h 3012078"/>
              <a:gd name="connsiteX22" fmla="*/ 6790414 w 7688912"/>
              <a:gd name="connsiteY22" fmla="*/ 2890882 h 3012078"/>
              <a:gd name="connsiteX23" fmla="*/ 7156174 w 7688912"/>
              <a:gd name="connsiteY23" fmla="*/ 2970395 h 3012078"/>
              <a:gd name="connsiteX24" fmla="*/ 7553739 w 7688912"/>
              <a:gd name="connsiteY24" fmla="*/ 3010152 h 3012078"/>
              <a:gd name="connsiteX25" fmla="*/ 7688912 w 7688912"/>
              <a:gd name="connsiteY25" fmla="*/ 3002200 h 3012078"/>
              <a:gd name="connsiteX0" fmla="*/ 0 w 7688912"/>
              <a:gd name="connsiteY0" fmla="*/ 3002200 h 3012078"/>
              <a:gd name="connsiteX1" fmla="*/ 119270 w 7688912"/>
              <a:gd name="connsiteY1" fmla="*/ 3002200 h 3012078"/>
              <a:gd name="connsiteX2" fmla="*/ 286247 w 7688912"/>
              <a:gd name="connsiteY2" fmla="*/ 2954492 h 3012078"/>
              <a:gd name="connsiteX3" fmla="*/ 437322 w 7688912"/>
              <a:gd name="connsiteY3" fmla="*/ 2779564 h 3012078"/>
              <a:gd name="connsiteX4" fmla="*/ 588397 w 7688912"/>
              <a:gd name="connsiteY4" fmla="*/ 2254778 h 3012078"/>
              <a:gd name="connsiteX5" fmla="*/ 755374 w 7688912"/>
              <a:gd name="connsiteY5" fmla="*/ 1650479 h 3012078"/>
              <a:gd name="connsiteX6" fmla="*/ 914400 w 7688912"/>
              <a:gd name="connsiteY6" fmla="*/ 1125692 h 3012078"/>
              <a:gd name="connsiteX7" fmla="*/ 1121134 w 7688912"/>
              <a:gd name="connsiteY7" fmla="*/ 680419 h 3012078"/>
              <a:gd name="connsiteX8" fmla="*/ 1335819 w 7688912"/>
              <a:gd name="connsiteY8" fmla="*/ 378270 h 3012078"/>
              <a:gd name="connsiteX9" fmla="*/ 1500053 w 7688912"/>
              <a:gd name="connsiteY9" fmla="*/ 206014 h 3012078"/>
              <a:gd name="connsiteX10" fmla="*/ 1773141 w 7688912"/>
              <a:gd name="connsiteY10" fmla="*/ 52266 h 3012078"/>
              <a:gd name="connsiteX11" fmla="*/ 2058122 w 7688912"/>
              <a:gd name="connsiteY11" fmla="*/ 231 h 3012078"/>
              <a:gd name="connsiteX12" fmla="*/ 2369489 w 7688912"/>
              <a:gd name="connsiteY12" fmla="*/ 68169 h 3012078"/>
              <a:gd name="connsiteX13" fmla="*/ 2684621 w 7688912"/>
              <a:gd name="connsiteY13" fmla="*/ 231522 h 3012078"/>
              <a:gd name="connsiteX14" fmla="*/ 3045350 w 7688912"/>
              <a:gd name="connsiteY14" fmla="*/ 481637 h 3012078"/>
              <a:gd name="connsiteX15" fmla="*/ 3657600 w 7688912"/>
              <a:gd name="connsiteY15" fmla="*/ 966666 h 3012078"/>
              <a:gd name="connsiteX16" fmla="*/ 4071068 w 7688912"/>
              <a:gd name="connsiteY16" fmla="*/ 1300621 h 3012078"/>
              <a:gd name="connsiteX17" fmla="*/ 4643562 w 7688912"/>
              <a:gd name="connsiteY17" fmla="*/ 1722040 h 3012078"/>
              <a:gd name="connsiteX18" fmla="*/ 5096786 w 7688912"/>
              <a:gd name="connsiteY18" fmla="*/ 2063946 h 3012078"/>
              <a:gd name="connsiteX19" fmla="*/ 5550011 w 7688912"/>
              <a:gd name="connsiteY19" fmla="*/ 2358145 h 3012078"/>
              <a:gd name="connsiteX20" fmla="*/ 6003235 w 7688912"/>
              <a:gd name="connsiteY20" fmla="*/ 2596684 h 3012078"/>
              <a:gd name="connsiteX21" fmla="*/ 6416703 w 7688912"/>
              <a:gd name="connsiteY21" fmla="*/ 2779564 h 3012078"/>
              <a:gd name="connsiteX22" fmla="*/ 6790414 w 7688912"/>
              <a:gd name="connsiteY22" fmla="*/ 2890882 h 3012078"/>
              <a:gd name="connsiteX23" fmla="*/ 7156174 w 7688912"/>
              <a:gd name="connsiteY23" fmla="*/ 2970395 h 3012078"/>
              <a:gd name="connsiteX24" fmla="*/ 7553739 w 7688912"/>
              <a:gd name="connsiteY24" fmla="*/ 3010152 h 3012078"/>
              <a:gd name="connsiteX25" fmla="*/ 7688912 w 7688912"/>
              <a:gd name="connsiteY25" fmla="*/ 3002200 h 3012078"/>
              <a:gd name="connsiteX0" fmla="*/ 0 w 7688912"/>
              <a:gd name="connsiteY0" fmla="*/ 3002200 h 3012078"/>
              <a:gd name="connsiteX1" fmla="*/ 119270 w 7688912"/>
              <a:gd name="connsiteY1" fmla="*/ 3002200 h 3012078"/>
              <a:gd name="connsiteX2" fmla="*/ 286247 w 7688912"/>
              <a:gd name="connsiteY2" fmla="*/ 2954492 h 3012078"/>
              <a:gd name="connsiteX3" fmla="*/ 437322 w 7688912"/>
              <a:gd name="connsiteY3" fmla="*/ 2779564 h 3012078"/>
              <a:gd name="connsiteX4" fmla="*/ 588397 w 7688912"/>
              <a:gd name="connsiteY4" fmla="*/ 2254778 h 3012078"/>
              <a:gd name="connsiteX5" fmla="*/ 755374 w 7688912"/>
              <a:gd name="connsiteY5" fmla="*/ 1650479 h 3012078"/>
              <a:gd name="connsiteX6" fmla="*/ 914400 w 7688912"/>
              <a:gd name="connsiteY6" fmla="*/ 1125692 h 3012078"/>
              <a:gd name="connsiteX7" fmla="*/ 1121134 w 7688912"/>
              <a:gd name="connsiteY7" fmla="*/ 680419 h 3012078"/>
              <a:gd name="connsiteX8" fmla="*/ 1335819 w 7688912"/>
              <a:gd name="connsiteY8" fmla="*/ 378270 h 3012078"/>
              <a:gd name="connsiteX9" fmla="*/ 1500053 w 7688912"/>
              <a:gd name="connsiteY9" fmla="*/ 206014 h 3012078"/>
              <a:gd name="connsiteX10" fmla="*/ 1773141 w 7688912"/>
              <a:gd name="connsiteY10" fmla="*/ 52266 h 3012078"/>
              <a:gd name="connsiteX11" fmla="*/ 2058122 w 7688912"/>
              <a:gd name="connsiteY11" fmla="*/ 231 h 3012078"/>
              <a:gd name="connsiteX12" fmla="*/ 2369489 w 7688912"/>
              <a:gd name="connsiteY12" fmla="*/ 68169 h 3012078"/>
              <a:gd name="connsiteX13" fmla="*/ 2684621 w 7688912"/>
              <a:gd name="connsiteY13" fmla="*/ 231522 h 3012078"/>
              <a:gd name="connsiteX14" fmla="*/ 3045350 w 7688912"/>
              <a:gd name="connsiteY14" fmla="*/ 481637 h 3012078"/>
              <a:gd name="connsiteX15" fmla="*/ 3657600 w 7688912"/>
              <a:gd name="connsiteY15" fmla="*/ 966666 h 3012078"/>
              <a:gd name="connsiteX16" fmla="*/ 4071068 w 7688912"/>
              <a:gd name="connsiteY16" fmla="*/ 1300621 h 3012078"/>
              <a:gd name="connsiteX17" fmla="*/ 4643562 w 7688912"/>
              <a:gd name="connsiteY17" fmla="*/ 1722040 h 3012078"/>
              <a:gd name="connsiteX18" fmla="*/ 5096786 w 7688912"/>
              <a:gd name="connsiteY18" fmla="*/ 2063946 h 3012078"/>
              <a:gd name="connsiteX19" fmla="*/ 5550011 w 7688912"/>
              <a:gd name="connsiteY19" fmla="*/ 2358145 h 3012078"/>
              <a:gd name="connsiteX20" fmla="*/ 6003235 w 7688912"/>
              <a:gd name="connsiteY20" fmla="*/ 2596684 h 3012078"/>
              <a:gd name="connsiteX21" fmla="*/ 6416703 w 7688912"/>
              <a:gd name="connsiteY21" fmla="*/ 2779564 h 3012078"/>
              <a:gd name="connsiteX22" fmla="*/ 6790414 w 7688912"/>
              <a:gd name="connsiteY22" fmla="*/ 2890882 h 3012078"/>
              <a:gd name="connsiteX23" fmla="*/ 7156174 w 7688912"/>
              <a:gd name="connsiteY23" fmla="*/ 2970395 h 3012078"/>
              <a:gd name="connsiteX24" fmla="*/ 7553739 w 7688912"/>
              <a:gd name="connsiteY24" fmla="*/ 3010152 h 3012078"/>
              <a:gd name="connsiteX25" fmla="*/ 7688912 w 7688912"/>
              <a:gd name="connsiteY25" fmla="*/ 3002200 h 301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88912" h="3012078">
                <a:moveTo>
                  <a:pt x="0" y="3002200"/>
                </a:moveTo>
                <a:cubicBezTo>
                  <a:pt x="35781" y="3006175"/>
                  <a:pt x="71562" y="3010151"/>
                  <a:pt x="119270" y="3002200"/>
                </a:cubicBezTo>
                <a:cubicBezTo>
                  <a:pt x="166978" y="2994249"/>
                  <a:pt x="233238" y="2991598"/>
                  <a:pt x="286247" y="2954492"/>
                </a:cubicBezTo>
                <a:cubicBezTo>
                  <a:pt x="339256" y="2917386"/>
                  <a:pt x="386964" y="2896183"/>
                  <a:pt x="437322" y="2779564"/>
                </a:cubicBezTo>
                <a:cubicBezTo>
                  <a:pt x="487680" y="2662945"/>
                  <a:pt x="535388" y="2442959"/>
                  <a:pt x="588397" y="2254778"/>
                </a:cubicBezTo>
                <a:cubicBezTo>
                  <a:pt x="641406" y="2066597"/>
                  <a:pt x="701040" y="1838660"/>
                  <a:pt x="755374" y="1650479"/>
                </a:cubicBezTo>
                <a:cubicBezTo>
                  <a:pt x="809708" y="1462298"/>
                  <a:pt x="853440" y="1287369"/>
                  <a:pt x="914400" y="1125692"/>
                </a:cubicBezTo>
                <a:cubicBezTo>
                  <a:pt x="975360" y="964015"/>
                  <a:pt x="1050898" y="804989"/>
                  <a:pt x="1121134" y="680419"/>
                </a:cubicBezTo>
                <a:cubicBezTo>
                  <a:pt x="1191371" y="555849"/>
                  <a:pt x="1272666" y="457337"/>
                  <a:pt x="1335819" y="378270"/>
                </a:cubicBezTo>
                <a:cubicBezTo>
                  <a:pt x="1398972" y="299203"/>
                  <a:pt x="1442050" y="263022"/>
                  <a:pt x="1500053" y="206014"/>
                </a:cubicBezTo>
                <a:cubicBezTo>
                  <a:pt x="1558056" y="149006"/>
                  <a:pt x="1680130" y="86563"/>
                  <a:pt x="1773141" y="52266"/>
                </a:cubicBezTo>
                <a:cubicBezTo>
                  <a:pt x="1866152" y="17969"/>
                  <a:pt x="1958731" y="-2420"/>
                  <a:pt x="2058122" y="231"/>
                </a:cubicBezTo>
                <a:cubicBezTo>
                  <a:pt x="2157513" y="2881"/>
                  <a:pt x="2265073" y="29621"/>
                  <a:pt x="2369489" y="68169"/>
                </a:cubicBezTo>
                <a:cubicBezTo>
                  <a:pt x="2473906" y="106718"/>
                  <a:pt x="2571977" y="162611"/>
                  <a:pt x="2684621" y="231522"/>
                </a:cubicBezTo>
                <a:cubicBezTo>
                  <a:pt x="2797265" y="300433"/>
                  <a:pt x="2883187" y="359113"/>
                  <a:pt x="3045350" y="481637"/>
                </a:cubicBezTo>
                <a:cubicBezTo>
                  <a:pt x="3207513" y="604161"/>
                  <a:pt x="3657600" y="966666"/>
                  <a:pt x="3657600" y="966666"/>
                </a:cubicBezTo>
                <a:cubicBezTo>
                  <a:pt x="3828553" y="1103163"/>
                  <a:pt x="3906741" y="1174725"/>
                  <a:pt x="4071068" y="1300621"/>
                </a:cubicBezTo>
                <a:cubicBezTo>
                  <a:pt x="4235395" y="1426517"/>
                  <a:pt x="4472609" y="1594819"/>
                  <a:pt x="4643562" y="1722040"/>
                </a:cubicBezTo>
                <a:cubicBezTo>
                  <a:pt x="4814515" y="1849261"/>
                  <a:pt x="4945711" y="1957929"/>
                  <a:pt x="5096786" y="2063946"/>
                </a:cubicBezTo>
                <a:cubicBezTo>
                  <a:pt x="5247861" y="2169963"/>
                  <a:pt x="5398936" y="2269355"/>
                  <a:pt x="5550011" y="2358145"/>
                </a:cubicBezTo>
                <a:cubicBezTo>
                  <a:pt x="5701086" y="2446935"/>
                  <a:pt x="5858786" y="2526447"/>
                  <a:pt x="6003235" y="2596684"/>
                </a:cubicBezTo>
                <a:cubicBezTo>
                  <a:pt x="6147684" y="2666920"/>
                  <a:pt x="6285507" y="2730531"/>
                  <a:pt x="6416703" y="2779564"/>
                </a:cubicBezTo>
                <a:cubicBezTo>
                  <a:pt x="6547899" y="2828597"/>
                  <a:pt x="6614571" y="2846939"/>
                  <a:pt x="6790414" y="2890882"/>
                </a:cubicBezTo>
                <a:cubicBezTo>
                  <a:pt x="6966257" y="2934825"/>
                  <a:pt x="7028953" y="2950517"/>
                  <a:pt x="7156174" y="2970395"/>
                </a:cubicBezTo>
                <a:cubicBezTo>
                  <a:pt x="7283395" y="2990273"/>
                  <a:pt x="7464949" y="3004851"/>
                  <a:pt x="7553739" y="3010152"/>
                </a:cubicBezTo>
                <a:cubicBezTo>
                  <a:pt x="7642529" y="3015453"/>
                  <a:pt x="7665720" y="3008826"/>
                  <a:pt x="7688912" y="30022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40363" y="2806705"/>
            <a:ext cx="297756" cy="3152845"/>
          </a:xfrm>
          <a:prstGeom prst="rect">
            <a:avLst/>
          </a:prstGeom>
          <a:solidFill>
            <a:srgbClr val="FCECC8"/>
          </a:solidFill>
          <a:ln>
            <a:solidFill>
              <a:srgbClr val="FCE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045406" y="2802372"/>
            <a:ext cx="1694352" cy="3152741"/>
          </a:xfrm>
          <a:prstGeom prst="rect">
            <a:avLst/>
          </a:prstGeom>
          <a:solidFill>
            <a:srgbClr val="F9CEBE"/>
          </a:solidFill>
          <a:ln>
            <a:solidFill>
              <a:srgbClr val="F9C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747045" y="2810931"/>
            <a:ext cx="5679153" cy="3152741"/>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rot="16200000" flipH="1">
            <a:off x="2130238" y="222065"/>
            <a:ext cx="1069989" cy="3369079"/>
            <a:chOff x="6861101" y="1219025"/>
            <a:chExt cx="1006116" cy="4905375"/>
          </a:xfrm>
        </p:grpSpPr>
        <p:sp>
          <p:nvSpPr>
            <p:cNvPr id="56" name="Freeform 55"/>
            <p:cNvSpPr/>
            <p:nvPr/>
          </p:nvSpPr>
          <p:spPr>
            <a:xfrm rot="6347006">
              <a:off x="7000008" y="1409769"/>
              <a:ext cx="383220" cy="661033"/>
            </a:xfrm>
            <a:custGeom>
              <a:avLst/>
              <a:gdLst>
                <a:gd name="connsiteX0" fmla="*/ 340822 w 340822"/>
                <a:gd name="connsiteY0" fmla="*/ 0 h 440574"/>
                <a:gd name="connsiteX1" fmla="*/ 191193 w 340822"/>
                <a:gd name="connsiteY1" fmla="*/ 166254 h 440574"/>
                <a:gd name="connsiteX2" fmla="*/ 0 w 340822"/>
                <a:gd name="connsiteY2" fmla="*/ 440574 h 440574"/>
              </a:gdLst>
              <a:ahLst/>
              <a:cxnLst>
                <a:cxn ang="0">
                  <a:pos x="connsiteX0" y="connsiteY0"/>
                </a:cxn>
                <a:cxn ang="0">
                  <a:pos x="connsiteX1" y="connsiteY1"/>
                </a:cxn>
                <a:cxn ang="0">
                  <a:pos x="connsiteX2" y="connsiteY2"/>
                </a:cxn>
              </a:cxnLst>
              <a:rect l="l" t="t" r="r" b="b"/>
              <a:pathLst>
                <a:path w="340822" h="440574">
                  <a:moveTo>
                    <a:pt x="340822" y="0"/>
                  </a:moveTo>
                  <a:cubicBezTo>
                    <a:pt x="294409" y="46412"/>
                    <a:pt x="247997" y="92825"/>
                    <a:pt x="191193" y="166254"/>
                  </a:cubicBezTo>
                  <a:cubicBezTo>
                    <a:pt x="134389" y="239683"/>
                    <a:pt x="67194" y="340128"/>
                    <a:pt x="0" y="440574"/>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7095692" y="1219025"/>
              <a:ext cx="771525" cy="4905375"/>
              <a:chOff x="5819775" y="1152525"/>
              <a:chExt cx="771525" cy="4905375"/>
            </a:xfrm>
          </p:grpSpPr>
          <p:sp>
            <p:nvSpPr>
              <p:cNvPr id="58" name="Trapezoid 57"/>
              <p:cNvSpPr/>
              <p:nvPr/>
            </p:nvSpPr>
            <p:spPr>
              <a:xfrm rot="10800000">
                <a:off x="6095999" y="5105400"/>
                <a:ext cx="219075" cy="952500"/>
              </a:xfrm>
              <a:prstGeom prst="trapezoid">
                <a:avLst/>
              </a:prstGeom>
              <a:solidFill>
                <a:srgbClr val="FDC17F"/>
              </a:solidFill>
              <a:ln>
                <a:solidFill>
                  <a:srgbClr val="FDC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a:off x="6095999" y="1152525"/>
                <a:ext cx="219075" cy="952500"/>
              </a:xfrm>
              <a:prstGeom prst="trapezoid">
                <a:avLst/>
              </a:prstGeom>
              <a:solidFill>
                <a:srgbClr val="FDC17F"/>
              </a:solidFill>
              <a:ln>
                <a:solidFill>
                  <a:srgbClr val="FDC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819775" y="1628775"/>
                <a:ext cx="771525" cy="3952875"/>
              </a:xfrm>
              <a:prstGeom prst="ellipse">
                <a:avLst/>
              </a:prstGeom>
              <a:solidFill>
                <a:srgbClr val="E74E10"/>
              </a:solidFill>
              <a:ln>
                <a:solidFill>
                  <a:srgbClr val="8C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960002" y="1903412"/>
                <a:ext cx="491067" cy="3403600"/>
              </a:xfrm>
              <a:prstGeom prst="ellipse">
                <a:avLst/>
              </a:prstGeom>
              <a:solidFill>
                <a:srgbClr val="E74E10"/>
              </a:solidFill>
              <a:ln w="28575">
                <a:solidFill>
                  <a:srgbClr val="8C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079526" y="2295828"/>
                <a:ext cx="252018" cy="2672253"/>
              </a:xfrm>
              <a:prstGeom prst="ellipse">
                <a:avLst/>
              </a:prstGeom>
              <a:solidFill>
                <a:srgbClr val="E74E10"/>
              </a:solidFill>
              <a:ln w="28575">
                <a:solidFill>
                  <a:srgbClr val="8C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129110" y="1858014"/>
                <a:ext cx="160678" cy="651861"/>
              </a:xfrm>
              <a:prstGeom prst="rect">
                <a:avLst/>
              </a:prstGeom>
              <a:solidFill>
                <a:srgbClr val="E74E10"/>
              </a:solidFill>
              <a:ln>
                <a:solidFill>
                  <a:srgbClr val="E74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125196" y="4752911"/>
                <a:ext cx="160678" cy="651861"/>
              </a:xfrm>
              <a:prstGeom prst="rect">
                <a:avLst/>
              </a:prstGeom>
              <a:solidFill>
                <a:srgbClr val="E74E10"/>
              </a:solidFill>
              <a:ln>
                <a:solidFill>
                  <a:srgbClr val="E74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6" name="Straight Arrow Connector 65"/>
          <p:cNvCxnSpPr/>
          <p:nvPr/>
        </p:nvCxnSpPr>
        <p:spPr>
          <a:xfrm flipV="1">
            <a:off x="690356" y="6040034"/>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933" y="6477923"/>
            <a:ext cx="2713692" cy="369332"/>
          </a:xfrm>
          <a:prstGeom prst="rect">
            <a:avLst/>
          </a:prstGeom>
          <a:noFill/>
        </p:spPr>
        <p:txBody>
          <a:bodyPr wrap="square" rtlCol="0">
            <a:spAutoFit/>
          </a:bodyPr>
          <a:lstStyle/>
          <a:p>
            <a:r>
              <a:rPr lang="sr-Latn-RS" b="1">
                <a:solidFill>
                  <a:srgbClr val="FF0000"/>
                </a:solidFill>
                <a:latin typeface="Garamond" panose="02020404030301010803" pitchFamily="18" charset="0"/>
              </a:rPr>
              <a:t>Pojedinačni nadražaj</a:t>
            </a:r>
            <a:endParaRPr lang="en-US" b="1">
              <a:solidFill>
                <a:srgbClr val="FF0000"/>
              </a:solidFill>
              <a:latin typeface="Garamond" panose="02020404030301010803" pitchFamily="18" charset="0"/>
            </a:endParaRPr>
          </a:p>
        </p:txBody>
      </p:sp>
      <p:sp>
        <p:nvSpPr>
          <p:cNvPr id="68" name="Lightning Bolt 67"/>
          <p:cNvSpPr/>
          <p:nvPr/>
        </p:nvSpPr>
        <p:spPr>
          <a:xfrm rot="19235087">
            <a:off x="513867" y="917879"/>
            <a:ext cx="432261" cy="750887"/>
          </a:xfrm>
          <a:prstGeom prst="lightningBol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449631" y="896702"/>
            <a:ext cx="2088362" cy="461665"/>
          </a:xfrm>
          <a:prstGeom prst="rect">
            <a:avLst/>
          </a:prstGeom>
          <a:noFill/>
        </p:spPr>
        <p:txBody>
          <a:bodyPr wrap="square" rtlCol="0">
            <a:spAutoFit/>
          </a:bodyPr>
          <a:lstStyle/>
          <a:p>
            <a:pPr algn="ctr"/>
            <a:r>
              <a:rPr lang="sr-Latn-RS" sz="2400" b="1">
                <a:solidFill>
                  <a:srgbClr val="F5B933"/>
                </a:solidFill>
                <a:latin typeface="Garamond" panose="02020404030301010803" pitchFamily="18" charset="0"/>
              </a:rPr>
              <a:t>Latentna faza</a:t>
            </a:r>
            <a:endParaRPr lang="en-US" sz="2400" b="1">
              <a:solidFill>
                <a:srgbClr val="F5B933"/>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790" y="1172305"/>
            <a:ext cx="1546005" cy="1482978"/>
          </a:xfrm>
          <a:prstGeom prst="rect">
            <a:avLst/>
          </a:prstGeom>
        </p:spPr>
      </p:pic>
      <p:sp>
        <p:nvSpPr>
          <p:cNvPr id="69" name="TextBox 68"/>
          <p:cNvSpPr txBox="1"/>
          <p:nvPr/>
        </p:nvSpPr>
        <p:spPr>
          <a:xfrm>
            <a:off x="2872509" y="892816"/>
            <a:ext cx="3246954" cy="461665"/>
          </a:xfrm>
          <a:prstGeom prst="rect">
            <a:avLst/>
          </a:prstGeom>
          <a:noFill/>
        </p:spPr>
        <p:txBody>
          <a:bodyPr wrap="square" rtlCol="0">
            <a:spAutoFit/>
          </a:bodyPr>
          <a:lstStyle/>
          <a:p>
            <a:pPr algn="ctr"/>
            <a:r>
              <a:rPr lang="sr-Latn-RS" sz="2400" b="1">
                <a:solidFill>
                  <a:srgbClr val="D84256"/>
                </a:solidFill>
                <a:latin typeface="Garamond" panose="02020404030301010803" pitchFamily="18" charset="0"/>
              </a:rPr>
              <a:t>Aktivna faza</a:t>
            </a:r>
            <a:endParaRPr lang="en-US" sz="2400" b="1">
              <a:solidFill>
                <a:srgbClr val="D84256"/>
              </a:solidFill>
              <a:latin typeface="Garamond" panose="02020404030301010803" pitchFamily="18" charset="0"/>
            </a:endParaRPr>
          </a:p>
        </p:txBody>
      </p:sp>
      <p:grpSp>
        <p:nvGrpSpPr>
          <p:cNvPr id="70" name="Group 69"/>
          <p:cNvGrpSpPr/>
          <p:nvPr/>
        </p:nvGrpSpPr>
        <p:grpSpPr>
          <a:xfrm rot="16200000" flipH="1">
            <a:off x="2139723" y="623451"/>
            <a:ext cx="1069989" cy="2578526"/>
            <a:chOff x="6861101" y="1219025"/>
            <a:chExt cx="1006116" cy="4905375"/>
          </a:xfrm>
        </p:grpSpPr>
        <p:sp>
          <p:nvSpPr>
            <p:cNvPr id="71" name="Freeform 70"/>
            <p:cNvSpPr/>
            <p:nvPr/>
          </p:nvSpPr>
          <p:spPr>
            <a:xfrm rot="6347006">
              <a:off x="7000008" y="1409769"/>
              <a:ext cx="383220" cy="661033"/>
            </a:xfrm>
            <a:custGeom>
              <a:avLst/>
              <a:gdLst>
                <a:gd name="connsiteX0" fmla="*/ 340822 w 340822"/>
                <a:gd name="connsiteY0" fmla="*/ 0 h 440574"/>
                <a:gd name="connsiteX1" fmla="*/ 191193 w 340822"/>
                <a:gd name="connsiteY1" fmla="*/ 166254 h 440574"/>
                <a:gd name="connsiteX2" fmla="*/ 0 w 340822"/>
                <a:gd name="connsiteY2" fmla="*/ 440574 h 440574"/>
              </a:gdLst>
              <a:ahLst/>
              <a:cxnLst>
                <a:cxn ang="0">
                  <a:pos x="connsiteX0" y="connsiteY0"/>
                </a:cxn>
                <a:cxn ang="0">
                  <a:pos x="connsiteX1" y="connsiteY1"/>
                </a:cxn>
                <a:cxn ang="0">
                  <a:pos x="connsiteX2" y="connsiteY2"/>
                </a:cxn>
              </a:cxnLst>
              <a:rect l="l" t="t" r="r" b="b"/>
              <a:pathLst>
                <a:path w="340822" h="440574">
                  <a:moveTo>
                    <a:pt x="340822" y="0"/>
                  </a:moveTo>
                  <a:cubicBezTo>
                    <a:pt x="294409" y="46412"/>
                    <a:pt x="247997" y="92825"/>
                    <a:pt x="191193" y="166254"/>
                  </a:cubicBezTo>
                  <a:cubicBezTo>
                    <a:pt x="134389" y="239683"/>
                    <a:pt x="67194" y="340128"/>
                    <a:pt x="0" y="440574"/>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7095692" y="1219025"/>
              <a:ext cx="771525" cy="4905375"/>
              <a:chOff x="5819775" y="1152525"/>
              <a:chExt cx="771525" cy="4905375"/>
            </a:xfrm>
          </p:grpSpPr>
          <p:sp>
            <p:nvSpPr>
              <p:cNvPr id="73" name="Trapezoid 72"/>
              <p:cNvSpPr/>
              <p:nvPr/>
            </p:nvSpPr>
            <p:spPr>
              <a:xfrm rot="10800000">
                <a:off x="6095999" y="5105400"/>
                <a:ext cx="219075" cy="952500"/>
              </a:xfrm>
              <a:prstGeom prst="trapezoid">
                <a:avLst/>
              </a:prstGeom>
              <a:solidFill>
                <a:srgbClr val="FDC17F"/>
              </a:solidFill>
              <a:ln>
                <a:solidFill>
                  <a:srgbClr val="FDC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a:off x="6095999" y="1152525"/>
                <a:ext cx="219075" cy="952500"/>
              </a:xfrm>
              <a:prstGeom prst="trapezoid">
                <a:avLst/>
              </a:prstGeom>
              <a:solidFill>
                <a:srgbClr val="FDC17F"/>
              </a:solidFill>
              <a:ln>
                <a:solidFill>
                  <a:srgbClr val="FDC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819775" y="1628775"/>
                <a:ext cx="771525" cy="3952875"/>
              </a:xfrm>
              <a:prstGeom prst="ellipse">
                <a:avLst/>
              </a:prstGeom>
              <a:solidFill>
                <a:srgbClr val="E74E10"/>
              </a:solidFill>
              <a:ln>
                <a:solidFill>
                  <a:srgbClr val="8C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960002" y="1903412"/>
                <a:ext cx="491067" cy="3403600"/>
              </a:xfrm>
              <a:prstGeom prst="ellipse">
                <a:avLst/>
              </a:prstGeom>
              <a:solidFill>
                <a:srgbClr val="E74E10"/>
              </a:solidFill>
              <a:ln w="28575">
                <a:solidFill>
                  <a:srgbClr val="8C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079526" y="2295828"/>
                <a:ext cx="252018" cy="2672253"/>
              </a:xfrm>
              <a:prstGeom prst="ellipse">
                <a:avLst/>
              </a:prstGeom>
              <a:solidFill>
                <a:srgbClr val="E74E10"/>
              </a:solidFill>
              <a:ln w="28575">
                <a:solidFill>
                  <a:srgbClr val="8C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6129110" y="1858014"/>
                <a:ext cx="160678" cy="651861"/>
              </a:xfrm>
              <a:prstGeom prst="rect">
                <a:avLst/>
              </a:prstGeom>
              <a:solidFill>
                <a:srgbClr val="E74E10"/>
              </a:solidFill>
              <a:ln>
                <a:solidFill>
                  <a:srgbClr val="E74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6125196" y="4752911"/>
                <a:ext cx="160678" cy="651861"/>
              </a:xfrm>
              <a:prstGeom prst="rect">
                <a:avLst/>
              </a:prstGeom>
              <a:solidFill>
                <a:srgbClr val="E74E10"/>
              </a:solidFill>
              <a:ln>
                <a:solidFill>
                  <a:srgbClr val="E74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3" name="Group 632"/>
          <p:cNvGrpSpPr/>
          <p:nvPr/>
        </p:nvGrpSpPr>
        <p:grpSpPr>
          <a:xfrm>
            <a:off x="5600877" y="1665958"/>
            <a:ext cx="2402628" cy="695339"/>
            <a:chOff x="4239846" y="1692057"/>
            <a:chExt cx="2402628" cy="695339"/>
          </a:xfrm>
        </p:grpSpPr>
        <p:grpSp>
          <p:nvGrpSpPr>
            <p:cNvPr id="634" name="Group 633"/>
            <p:cNvGrpSpPr/>
            <p:nvPr/>
          </p:nvGrpSpPr>
          <p:grpSpPr>
            <a:xfrm>
              <a:off x="5911495" y="1692057"/>
              <a:ext cx="730979" cy="694302"/>
              <a:chOff x="5445233" y="1695799"/>
              <a:chExt cx="730979" cy="694302"/>
            </a:xfrm>
          </p:grpSpPr>
          <p:grpSp>
            <p:nvGrpSpPr>
              <p:cNvPr id="706" name="Group 705"/>
              <p:cNvGrpSpPr/>
              <p:nvPr/>
            </p:nvGrpSpPr>
            <p:grpSpPr>
              <a:xfrm>
                <a:off x="5445233" y="2043987"/>
                <a:ext cx="730979" cy="346114"/>
                <a:chOff x="7000530" y="4593603"/>
                <a:chExt cx="1791001" cy="538035"/>
              </a:xfrm>
            </p:grpSpPr>
            <p:sp>
              <p:nvSpPr>
                <p:cNvPr id="710" name="Flowchart: Process 709"/>
                <p:cNvSpPr/>
                <p:nvPr/>
              </p:nvSpPr>
              <p:spPr>
                <a:xfrm>
                  <a:off x="7058787" y="4593603"/>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Flowchart: Process 710"/>
                <p:cNvSpPr/>
                <p:nvPr/>
              </p:nvSpPr>
              <p:spPr>
                <a:xfrm>
                  <a:off x="7000530" y="4629154"/>
                  <a:ext cx="166830" cy="464624"/>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7" name="Group 706"/>
              <p:cNvGrpSpPr/>
              <p:nvPr/>
            </p:nvGrpSpPr>
            <p:grpSpPr>
              <a:xfrm>
                <a:off x="5445233" y="1695799"/>
                <a:ext cx="730979" cy="346114"/>
                <a:chOff x="7000530" y="4593608"/>
                <a:chExt cx="1791001" cy="538035"/>
              </a:xfrm>
            </p:grpSpPr>
            <p:sp>
              <p:nvSpPr>
                <p:cNvPr id="708" name="Flowchart: Process 707"/>
                <p:cNvSpPr/>
                <p:nvPr/>
              </p:nvSpPr>
              <p:spPr>
                <a:xfrm>
                  <a:off x="7058787" y="4593608"/>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Flowchart: Process 708"/>
                <p:cNvSpPr/>
                <p:nvPr/>
              </p:nvSpPr>
              <p:spPr>
                <a:xfrm>
                  <a:off x="7000530" y="4631291"/>
                  <a:ext cx="166830" cy="465715"/>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5" name="Group 634"/>
            <p:cNvGrpSpPr/>
            <p:nvPr/>
          </p:nvGrpSpPr>
          <p:grpSpPr>
            <a:xfrm flipH="1">
              <a:off x="4239846" y="1693094"/>
              <a:ext cx="733317" cy="694302"/>
              <a:chOff x="5442896" y="1695799"/>
              <a:chExt cx="733317" cy="694302"/>
            </a:xfrm>
          </p:grpSpPr>
          <p:grpSp>
            <p:nvGrpSpPr>
              <p:cNvPr id="700" name="Group 699"/>
              <p:cNvGrpSpPr/>
              <p:nvPr/>
            </p:nvGrpSpPr>
            <p:grpSpPr>
              <a:xfrm>
                <a:off x="5453284" y="2043987"/>
                <a:ext cx="722929" cy="346114"/>
                <a:chOff x="7020254" y="4593603"/>
                <a:chExt cx="1771277" cy="538035"/>
              </a:xfrm>
            </p:grpSpPr>
            <p:sp>
              <p:nvSpPr>
                <p:cNvPr id="704" name="Flowchart: Process 703"/>
                <p:cNvSpPr/>
                <p:nvPr/>
              </p:nvSpPr>
              <p:spPr>
                <a:xfrm>
                  <a:off x="7058787" y="4593603"/>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Flowchart: Process 704"/>
                <p:cNvSpPr/>
                <p:nvPr/>
              </p:nvSpPr>
              <p:spPr>
                <a:xfrm>
                  <a:off x="7020254" y="4633342"/>
                  <a:ext cx="166830" cy="458824"/>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1" name="Group 700"/>
              <p:cNvGrpSpPr/>
              <p:nvPr/>
            </p:nvGrpSpPr>
            <p:grpSpPr>
              <a:xfrm>
                <a:off x="5442896" y="1695799"/>
                <a:ext cx="733314" cy="346114"/>
                <a:chOff x="6994808" y="4593608"/>
                <a:chExt cx="1796723" cy="538035"/>
              </a:xfrm>
            </p:grpSpPr>
            <p:sp>
              <p:nvSpPr>
                <p:cNvPr id="702" name="Flowchart: Process 701"/>
                <p:cNvSpPr/>
                <p:nvPr/>
              </p:nvSpPr>
              <p:spPr>
                <a:xfrm>
                  <a:off x="7058787" y="4593608"/>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Flowchart: Process 702"/>
                <p:cNvSpPr/>
                <p:nvPr/>
              </p:nvSpPr>
              <p:spPr>
                <a:xfrm>
                  <a:off x="6994808" y="4634978"/>
                  <a:ext cx="149535" cy="460417"/>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6" name="Group 635"/>
            <p:cNvGrpSpPr/>
            <p:nvPr/>
          </p:nvGrpSpPr>
          <p:grpSpPr>
            <a:xfrm>
              <a:off x="4785737" y="1772350"/>
              <a:ext cx="1303788" cy="229159"/>
              <a:chOff x="5144654" y="5543745"/>
              <a:chExt cx="2520159" cy="406739"/>
            </a:xfrm>
          </p:grpSpPr>
          <p:cxnSp>
            <p:nvCxnSpPr>
              <p:cNvPr id="669" name="Straight Connector 668"/>
              <p:cNvCxnSpPr/>
              <p:nvPr/>
            </p:nvCxnSpPr>
            <p:spPr>
              <a:xfrm>
                <a:off x="5338364" y="5714265"/>
                <a:ext cx="21402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0" name="Group 669"/>
              <p:cNvGrpSpPr/>
              <p:nvPr/>
            </p:nvGrpSpPr>
            <p:grpSpPr>
              <a:xfrm>
                <a:off x="5144654" y="5543745"/>
                <a:ext cx="868344" cy="400940"/>
                <a:chOff x="5144654" y="5543745"/>
                <a:chExt cx="868344" cy="400940"/>
              </a:xfrm>
            </p:grpSpPr>
            <p:grpSp>
              <p:nvGrpSpPr>
                <p:cNvPr id="686" name="Group 685"/>
                <p:cNvGrpSpPr/>
                <p:nvPr/>
              </p:nvGrpSpPr>
              <p:grpSpPr>
                <a:xfrm>
                  <a:off x="5144654" y="5549510"/>
                  <a:ext cx="471181" cy="395175"/>
                  <a:chOff x="5144654" y="5549510"/>
                  <a:chExt cx="471181" cy="395175"/>
                </a:xfrm>
              </p:grpSpPr>
              <p:grpSp>
                <p:nvGrpSpPr>
                  <p:cNvPr id="694" name="Group 693"/>
                  <p:cNvGrpSpPr/>
                  <p:nvPr/>
                </p:nvGrpSpPr>
                <p:grpSpPr>
                  <a:xfrm>
                    <a:off x="5144654" y="5549510"/>
                    <a:ext cx="272218" cy="388534"/>
                    <a:chOff x="5144654" y="5549510"/>
                    <a:chExt cx="272218" cy="388534"/>
                  </a:xfrm>
                </p:grpSpPr>
                <p:sp>
                  <p:nvSpPr>
                    <p:cNvPr id="698" name="Oval 697"/>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5" name="Group 694"/>
                  <p:cNvGrpSpPr/>
                  <p:nvPr/>
                </p:nvGrpSpPr>
                <p:grpSpPr>
                  <a:xfrm>
                    <a:off x="5343617" y="5556151"/>
                    <a:ext cx="272218" cy="388534"/>
                    <a:chOff x="5144654" y="5549510"/>
                    <a:chExt cx="272218" cy="388534"/>
                  </a:xfrm>
                </p:grpSpPr>
                <p:sp>
                  <p:nvSpPr>
                    <p:cNvPr id="696" name="Oval 695"/>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7" name="Group 686"/>
                <p:cNvGrpSpPr/>
                <p:nvPr/>
              </p:nvGrpSpPr>
              <p:grpSpPr>
                <a:xfrm>
                  <a:off x="5541817" y="5543745"/>
                  <a:ext cx="471181" cy="395175"/>
                  <a:chOff x="5144654" y="5549510"/>
                  <a:chExt cx="471181" cy="395175"/>
                </a:xfrm>
              </p:grpSpPr>
              <p:grpSp>
                <p:nvGrpSpPr>
                  <p:cNvPr id="688" name="Group 687"/>
                  <p:cNvGrpSpPr/>
                  <p:nvPr/>
                </p:nvGrpSpPr>
                <p:grpSpPr>
                  <a:xfrm>
                    <a:off x="5144654" y="5549510"/>
                    <a:ext cx="272218" cy="388534"/>
                    <a:chOff x="5144654" y="5549510"/>
                    <a:chExt cx="272218" cy="388534"/>
                  </a:xfrm>
                </p:grpSpPr>
                <p:sp>
                  <p:nvSpPr>
                    <p:cNvPr id="692" name="Oval 691"/>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9" name="Group 688"/>
                  <p:cNvGrpSpPr/>
                  <p:nvPr/>
                </p:nvGrpSpPr>
                <p:grpSpPr>
                  <a:xfrm>
                    <a:off x="5343617" y="5556151"/>
                    <a:ext cx="272218" cy="388534"/>
                    <a:chOff x="5144654" y="5549510"/>
                    <a:chExt cx="272218" cy="388534"/>
                  </a:xfrm>
                </p:grpSpPr>
                <p:sp>
                  <p:nvSpPr>
                    <p:cNvPr id="690" name="Oval 689"/>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71" name="Group 670"/>
              <p:cNvGrpSpPr/>
              <p:nvPr/>
            </p:nvGrpSpPr>
            <p:grpSpPr>
              <a:xfrm flipH="1">
                <a:off x="6796469" y="5549544"/>
                <a:ext cx="868344" cy="400940"/>
                <a:chOff x="5144654" y="5543745"/>
                <a:chExt cx="868344" cy="400940"/>
              </a:xfrm>
            </p:grpSpPr>
            <p:grpSp>
              <p:nvGrpSpPr>
                <p:cNvPr id="672" name="Group 671"/>
                <p:cNvGrpSpPr/>
                <p:nvPr/>
              </p:nvGrpSpPr>
              <p:grpSpPr>
                <a:xfrm>
                  <a:off x="5144654" y="5549510"/>
                  <a:ext cx="471181" cy="395175"/>
                  <a:chOff x="5144654" y="5549510"/>
                  <a:chExt cx="471181" cy="395175"/>
                </a:xfrm>
              </p:grpSpPr>
              <p:grpSp>
                <p:nvGrpSpPr>
                  <p:cNvPr id="680" name="Group 679"/>
                  <p:cNvGrpSpPr/>
                  <p:nvPr/>
                </p:nvGrpSpPr>
                <p:grpSpPr>
                  <a:xfrm>
                    <a:off x="5144654" y="5549510"/>
                    <a:ext cx="272218" cy="388534"/>
                    <a:chOff x="5144654" y="5549510"/>
                    <a:chExt cx="272218" cy="388534"/>
                  </a:xfrm>
                </p:grpSpPr>
                <p:sp>
                  <p:nvSpPr>
                    <p:cNvPr id="684" name="Oval 683"/>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1" name="Group 680"/>
                  <p:cNvGrpSpPr/>
                  <p:nvPr/>
                </p:nvGrpSpPr>
                <p:grpSpPr>
                  <a:xfrm>
                    <a:off x="5343617" y="5556151"/>
                    <a:ext cx="272218" cy="388534"/>
                    <a:chOff x="5144654" y="5549510"/>
                    <a:chExt cx="272218" cy="388534"/>
                  </a:xfrm>
                </p:grpSpPr>
                <p:sp>
                  <p:nvSpPr>
                    <p:cNvPr id="682" name="Oval 681"/>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3" name="Group 672"/>
                <p:cNvGrpSpPr/>
                <p:nvPr/>
              </p:nvGrpSpPr>
              <p:grpSpPr>
                <a:xfrm>
                  <a:off x="5541817" y="5543745"/>
                  <a:ext cx="471181" cy="395175"/>
                  <a:chOff x="5144654" y="5549510"/>
                  <a:chExt cx="471181" cy="395175"/>
                </a:xfrm>
              </p:grpSpPr>
              <p:grpSp>
                <p:nvGrpSpPr>
                  <p:cNvPr id="674" name="Group 673"/>
                  <p:cNvGrpSpPr/>
                  <p:nvPr/>
                </p:nvGrpSpPr>
                <p:grpSpPr>
                  <a:xfrm>
                    <a:off x="5144654" y="5549510"/>
                    <a:ext cx="272218" cy="388534"/>
                    <a:chOff x="5144654" y="5549510"/>
                    <a:chExt cx="272218" cy="388534"/>
                  </a:xfrm>
                </p:grpSpPr>
                <p:sp>
                  <p:nvSpPr>
                    <p:cNvPr id="678" name="Oval 677"/>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5" name="Group 674"/>
                  <p:cNvGrpSpPr/>
                  <p:nvPr/>
                </p:nvGrpSpPr>
                <p:grpSpPr>
                  <a:xfrm>
                    <a:off x="5343617" y="5556151"/>
                    <a:ext cx="272218" cy="388534"/>
                    <a:chOff x="5144654" y="5549510"/>
                    <a:chExt cx="272218" cy="388534"/>
                  </a:xfrm>
                </p:grpSpPr>
                <p:sp>
                  <p:nvSpPr>
                    <p:cNvPr id="676" name="Oval 675"/>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37" name="Group 636"/>
            <p:cNvGrpSpPr/>
            <p:nvPr/>
          </p:nvGrpSpPr>
          <p:grpSpPr>
            <a:xfrm>
              <a:off x="4788450" y="2124179"/>
              <a:ext cx="1303788" cy="229159"/>
              <a:chOff x="5144654" y="5543745"/>
              <a:chExt cx="2520159" cy="406739"/>
            </a:xfrm>
          </p:grpSpPr>
          <p:cxnSp>
            <p:nvCxnSpPr>
              <p:cNvPr id="638" name="Straight Connector 637"/>
              <p:cNvCxnSpPr/>
              <p:nvPr/>
            </p:nvCxnSpPr>
            <p:spPr>
              <a:xfrm>
                <a:off x="5338364" y="5714265"/>
                <a:ext cx="21402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9" name="Group 638"/>
              <p:cNvGrpSpPr/>
              <p:nvPr/>
            </p:nvGrpSpPr>
            <p:grpSpPr>
              <a:xfrm>
                <a:off x="5144654" y="5543745"/>
                <a:ext cx="868344" cy="400940"/>
                <a:chOff x="5144654" y="5543745"/>
                <a:chExt cx="868344" cy="400940"/>
              </a:xfrm>
            </p:grpSpPr>
            <p:grpSp>
              <p:nvGrpSpPr>
                <p:cNvPr id="655" name="Group 654"/>
                <p:cNvGrpSpPr/>
                <p:nvPr/>
              </p:nvGrpSpPr>
              <p:grpSpPr>
                <a:xfrm>
                  <a:off x="5144654" y="5549510"/>
                  <a:ext cx="471181" cy="395175"/>
                  <a:chOff x="5144654" y="5549510"/>
                  <a:chExt cx="471181" cy="395175"/>
                </a:xfrm>
              </p:grpSpPr>
              <p:grpSp>
                <p:nvGrpSpPr>
                  <p:cNvPr id="663" name="Group 662"/>
                  <p:cNvGrpSpPr/>
                  <p:nvPr/>
                </p:nvGrpSpPr>
                <p:grpSpPr>
                  <a:xfrm>
                    <a:off x="5144654" y="5549510"/>
                    <a:ext cx="272218" cy="388534"/>
                    <a:chOff x="5144654" y="5549510"/>
                    <a:chExt cx="272218" cy="388534"/>
                  </a:xfrm>
                </p:grpSpPr>
                <p:sp>
                  <p:nvSpPr>
                    <p:cNvPr id="667" name="Oval 666"/>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4" name="Group 663"/>
                  <p:cNvGrpSpPr/>
                  <p:nvPr/>
                </p:nvGrpSpPr>
                <p:grpSpPr>
                  <a:xfrm>
                    <a:off x="5343617" y="5556151"/>
                    <a:ext cx="272218" cy="388534"/>
                    <a:chOff x="5144654" y="5549510"/>
                    <a:chExt cx="272218" cy="388534"/>
                  </a:xfrm>
                </p:grpSpPr>
                <p:sp>
                  <p:nvSpPr>
                    <p:cNvPr id="665" name="Oval 664"/>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6" name="Group 655"/>
                <p:cNvGrpSpPr/>
                <p:nvPr/>
              </p:nvGrpSpPr>
              <p:grpSpPr>
                <a:xfrm>
                  <a:off x="5541817" y="5543745"/>
                  <a:ext cx="471181" cy="395175"/>
                  <a:chOff x="5144654" y="5549510"/>
                  <a:chExt cx="471181" cy="395175"/>
                </a:xfrm>
              </p:grpSpPr>
              <p:grpSp>
                <p:nvGrpSpPr>
                  <p:cNvPr id="657" name="Group 656"/>
                  <p:cNvGrpSpPr/>
                  <p:nvPr/>
                </p:nvGrpSpPr>
                <p:grpSpPr>
                  <a:xfrm>
                    <a:off x="5144654" y="5549510"/>
                    <a:ext cx="272218" cy="388534"/>
                    <a:chOff x="5144654" y="5549510"/>
                    <a:chExt cx="272218" cy="388534"/>
                  </a:xfrm>
                </p:grpSpPr>
                <p:sp>
                  <p:nvSpPr>
                    <p:cNvPr id="661" name="Oval 660"/>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8" name="Group 657"/>
                  <p:cNvGrpSpPr/>
                  <p:nvPr/>
                </p:nvGrpSpPr>
                <p:grpSpPr>
                  <a:xfrm>
                    <a:off x="5343617" y="5556151"/>
                    <a:ext cx="272218" cy="388534"/>
                    <a:chOff x="5144654" y="5549510"/>
                    <a:chExt cx="272218" cy="388534"/>
                  </a:xfrm>
                </p:grpSpPr>
                <p:sp>
                  <p:nvSpPr>
                    <p:cNvPr id="659" name="Oval 658"/>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0" name="Group 639"/>
              <p:cNvGrpSpPr/>
              <p:nvPr/>
            </p:nvGrpSpPr>
            <p:grpSpPr>
              <a:xfrm flipH="1">
                <a:off x="6796469" y="5549544"/>
                <a:ext cx="868344" cy="400940"/>
                <a:chOff x="5144654" y="5543745"/>
                <a:chExt cx="868344" cy="400940"/>
              </a:xfrm>
            </p:grpSpPr>
            <p:grpSp>
              <p:nvGrpSpPr>
                <p:cNvPr id="641" name="Group 640"/>
                <p:cNvGrpSpPr/>
                <p:nvPr/>
              </p:nvGrpSpPr>
              <p:grpSpPr>
                <a:xfrm>
                  <a:off x="5144654" y="5549510"/>
                  <a:ext cx="471181" cy="395175"/>
                  <a:chOff x="5144654" y="5549510"/>
                  <a:chExt cx="471181" cy="395175"/>
                </a:xfrm>
              </p:grpSpPr>
              <p:grpSp>
                <p:nvGrpSpPr>
                  <p:cNvPr id="649" name="Group 648"/>
                  <p:cNvGrpSpPr/>
                  <p:nvPr/>
                </p:nvGrpSpPr>
                <p:grpSpPr>
                  <a:xfrm>
                    <a:off x="5144654" y="5549510"/>
                    <a:ext cx="272218" cy="388534"/>
                    <a:chOff x="5144654" y="5549510"/>
                    <a:chExt cx="272218" cy="388534"/>
                  </a:xfrm>
                </p:grpSpPr>
                <p:sp>
                  <p:nvSpPr>
                    <p:cNvPr id="653" name="Oval 652"/>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0" name="Group 649"/>
                  <p:cNvGrpSpPr/>
                  <p:nvPr/>
                </p:nvGrpSpPr>
                <p:grpSpPr>
                  <a:xfrm>
                    <a:off x="5343617" y="5556151"/>
                    <a:ext cx="272218" cy="388534"/>
                    <a:chOff x="5144654" y="5549510"/>
                    <a:chExt cx="272218" cy="388534"/>
                  </a:xfrm>
                </p:grpSpPr>
                <p:sp>
                  <p:nvSpPr>
                    <p:cNvPr id="651" name="Oval 650"/>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2" name="Group 641"/>
                <p:cNvGrpSpPr/>
                <p:nvPr/>
              </p:nvGrpSpPr>
              <p:grpSpPr>
                <a:xfrm>
                  <a:off x="5541817" y="5543745"/>
                  <a:ext cx="471181" cy="395175"/>
                  <a:chOff x="5144654" y="5549510"/>
                  <a:chExt cx="471181" cy="395175"/>
                </a:xfrm>
              </p:grpSpPr>
              <p:grpSp>
                <p:nvGrpSpPr>
                  <p:cNvPr id="643" name="Group 642"/>
                  <p:cNvGrpSpPr/>
                  <p:nvPr/>
                </p:nvGrpSpPr>
                <p:grpSpPr>
                  <a:xfrm>
                    <a:off x="5144654" y="5549510"/>
                    <a:ext cx="272218" cy="388534"/>
                    <a:chOff x="5144654" y="5549510"/>
                    <a:chExt cx="272218" cy="388534"/>
                  </a:xfrm>
                </p:grpSpPr>
                <p:sp>
                  <p:nvSpPr>
                    <p:cNvPr id="647" name="Oval 646"/>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4" name="Group 643"/>
                  <p:cNvGrpSpPr/>
                  <p:nvPr/>
                </p:nvGrpSpPr>
                <p:grpSpPr>
                  <a:xfrm>
                    <a:off x="5343617" y="5556151"/>
                    <a:ext cx="272218" cy="388534"/>
                    <a:chOff x="5144654" y="5549510"/>
                    <a:chExt cx="272218" cy="388534"/>
                  </a:xfrm>
                </p:grpSpPr>
                <p:sp>
                  <p:nvSpPr>
                    <p:cNvPr id="645" name="Oval 644"/>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712" name="Group 711"/>
          <p:cNvGrpSpPr/>
          <p:nvPr/>
        </p:nvGrpSpPr>
        <p:grpSpPr>
          <a:xfrm>
            <a:off x="5760049" y="1665440"/>
            <a:ext cx="2084282" cy="695339"/>
            <a:chOff x="4411559" y="2769525"/>
            <a:chExt cx="2084282" cy="695339"/>
          </a:xfrm>
        </p:grpSpPr>
        <p:grpSp>
          <p:nvGrpSpPr>
            <p:cNvPr id="713" name="Group 712"/>
            <p:cNvGrpSpPr/>
            <p:nvPr/>
          </p:nvGrpSpPr>
          <p:grpSpPr>
            <a:xfrm>
              <a:off x="5764862" y="2770562"/>
              <a:ext cx="730979" cy="694302"/>
              <a:chOff x="5445233" y="1695799"/>
              <a:chExt cx="730979" cy="694302"/>
            </a:xfrm>
          </p:grpSpPr>
          <p:grpSp>
            <p:nvGrpSpPr>
              <p:cNvPr id="785" name="Group 784"/>
              <p:cNvGrpSpPr/>
              <p:nvPr/>
            </p:nvGrpSpPr>
            <p:grpSpPr>
              <a:xfrm>
                <a:off x="5445233" y="2043987"/>
                <a:ext cx="730979" cy="346114"/>
                <a:chOff x="7000530" y="4593603"/>
                <a:chExt cx="1791001" cy="538035"/>
              </a:xfrm>
            </p:grpSpPr>
            <p:sp>
              <p:nvSpPr>
                <p:cNvPr id="789" name="Flowchart: Process 788"/>
                <p:cNvSpPr/>
                <p:nvPr/>
              </p:nvSpPr>
              <p:spPr>
                <a:xfrm>
                  <a:off x="7058787" y="4593603"/>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Flowchart: Process 789"/>
                <p:cNvSpPr/>
                <p:nvPr/>
              </p:nvSpPr>
              <p:spPr>
                <a:xfrm>
                  <a:off x="7000530" y="4629154"/>
                  <a:ext cx="166830" cy="464624"/>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6" name="Group 785"/>
              <p:cNvGrpSpPr/>
              <p:nvPr/>
            </p:nvGrpSpPr>
            <p:grpSpPr>
              <a:xfrm>
                <a:off x="5445233" y="1695799"/>
                <a:ext cx="730979" cy="346114"/>
                <a:chOff x="7000530" y="4593608"/>
                <a:chExt cx="1791001" cy="538035"/>
              </a:xfrm>
            </p:grpSpPr>
            <p:sp>
              <p:nvSpPr>
                <p:cNvPr id="787" name="Flowchart: Process 786"/>
                <p:cNvSpPr/>
                <p:nvPr/>
              </p:nvSpPr>
              <p:spPr>
                <a:xfrm>
                  <a:off x="7058787" y="4593608"/>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Flowchart: Process 787"/>
                <p:cNvSpPr/>
                <p:nvPr/>
              </p:nvSpPr>
              <p:spPr>
                <a:xfrm>
                  <a:off x="7000530" y="4631291"/>
                  <a:ext cx="166830" cy="465715"/>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4" name="Group 713"/>
            <p:cNvGrpSpPr/>
            <p:nvPr/>
          </p:nvGrpSpPr>
          <p:grpSpPr>
            <a:xfrm flipH="1">
              <a:off x="4411559" y="2769525"/>
              <a:ext cx="733317" cy="694302"/>
              <a:chOff x="5442896" y="1695799"/>
              <a:chExt cx="733317" cy="694302"/>
            </a:xfrm>
          </p:grpSpPr>
          <p:grpSp>
            <p:nvGrpSpPr>
              <p:cNvPr id="779" name="Group 778"/>
              <p:cNvGrpSpPr/>
              <p:nvPr/>
            </p:nvGrpSpPr>
            <p:grpSpPr>
              <a:xfrm>
                <a:off x="5453284" y="2043987"/>
                <a:ext cx="722929" cy="346114"/>
                <a:chOff x="7020254" y="4593603"/>
                <a:chExt cx="1771277" cy="538035"/>
              </a:xfrm>
            </p:grpSpPr>
            <p:sp>
              <p:nvSpPr>
                <p:cNvPr id="783" name="Flowchart: Process 782"/>
                <p:cNvSpPr/>
                <p:nvPr/>
              </p:nvSpPr>
              <p:spPr>
                <a:xfrm>
                  <a:off x="7058787" y="4593603"/>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Flowchart: Process 783"/>
                <p:cNvSpPr/>
                <p:nvPr/>
              </p:nvSpPr>
              <p:spPr>
                <a:xfrm>
                  <a:off x="7020254" y="4633342"/>
                  <a:ext cx="166830" cy="458824"/>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0" name="Group 779"/>
              <p:cNvGrpSpPr/>
              <p:nvPr/>
            </p:nvGrpSpPr>
            <p:grpSpPr>
              <a:xfrm>
                <a:off x="5442896" y="1695799"/>
                <a:ext cx="733314" cy="346114"/>
                <a:chOff x="6994808" y="4593608"/>
                <a:chExt cx="1796723" cy="538035"/>
              </a:xfrm>
            </p:grpSpPr>
            <p:sp>
              <p:nvSpPr>
                <p:cNvPr id="781" name="Flowchart: Process 780"/>
                <p:cNvSpPr/>
                <p:nvPr/>
              </p:nvSpPr>
              <p:spPr>
                <a:xfrm>
                  <a:off x="7058787" y="4593608"/>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Flowchart: Process 781"/>
                <p:cNvSpPr/>
                <p:nvPr/>
              </p:nvSpPr>
              <p:spPr>
                <a:xfrm>
                  <a:off x="6994808" y="4634978"/>
                  <a:ext cx="149535" cy="460417"/>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5" name="Group 714"/>
            <p:cNvGrpSpPr/>
            <p:nvPr/>
          </p:nvGrpSpPr>
          <p:grpSpPr>
            <a:xfrm>
              <a:off x="4785737" y="2841035"/>
              <a:ext cx="1303788" cy="229159"/>
              <a:chOff x="5144654" y="5543745"/>
              <a:chExt cx="2520159" cy="406739"/>
            </a:xfrm>
          </p:grpSpPr>
          <p:cxnSp>
            <p:nvCxnSpPr>
              <p:cNvPr id="748" name="Straight Connector 747"/>
              <p:cNvCxnSpPr/>
              <p:nvPr/>
            </p:nvCxnSpPr>
            <p:spPr>
              <a:xfrm>
                <a:off x="5338364" y="5714265"/>
                <a:ext cx="21402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9" name="Group 748"/>
              <p:cNvGrpSpPr/>
              <p:nvPr/>
            </p:nvGrpSpPr>
            <p:grpSpPr>
              <a:xfrm>
                <a:off x="5144654" y="5543745"/>
                <a:ext cx="868344" cy="400940"/>
                <a:chOff x="5144654" y="5543745"/>
                <a:chExt cx="868344" cy="400940"/>
              </a:xfrm>
            </p:grpSpPr>
            <p:grpSp>
              <p:nvGrpSpPr>
                <p:cNvPr id="765" name="Group 764"/>
                <p:cNvGrpSpPr/>
                <p:nvPr/>
              </p:nvGrpSpPr>
              <p:grpSpPr>
                <a:xfrm>
                  <a:off x="5144654" y="5549510"/>
                  <a:ext cx="471181" cy="395175"/>
                  <a:chOff x="5144654" y="5549510"/>
                  <a:chExt cx="471181" cy="395175"/>
                </a:xfrm>
              </p:grpSpPr>
              <p:grpSp>
                <p:nvGrpSpPr>
                  <p:cNvPr id="773" name="Group 772"/>
                  <p:cNvGrpSpPr/>
                  <p:nvPr/>
                </p:nvGrpSpPr>
                <p:grpSpPr>
                  <a:xfrm>
                    <a:off x="5144654" y="5549510"/>
                    <a:ext cx="272218" cy="388534"/>
                    <a:chOff x="5144654" y="5549510"/>
                    <a:chExt cx="272218" cy="388534"/>
                  </a:xfrm>
                </p:grpSpPr>
                <p:sp>
                  <p:nvSpPr>
                    <p:cNvPr id="777" name="Oval 776"/>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4" name="Group 773"/>
                  <p:cNvGrpSpPr/>
                  <p:nvPr/>
                </p:nvGrpSpPr>
                <p:grpSpPr>
                  <a:xfrm>
                    <a:off x="5343617" y="5556151"/>
                    <a:ext cx="272218" cy="388534"/>
                    <a:chOff x="5144654" y="5549510"/>
                    <a:chExt cx="272218" cy="388534"/>
                  </a:xfrm>
                </p:grpSpPr>
                <p:sp>
                  <p:nvSpPr>
                    <p:cNvPr id="775" name="Oval 774"/>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6" name="Group 765"/>
                <p:cNvGrpSpPr/>
                <p:nvPr/>
              </p:nvGrpSpPr>
              <p:grpSpPr>
                <a:xfrm>
                  <a:off x="5541817" y="5543745"/>
                  <a:ext cx="471181" cy="395175"/>
                  <a:chOff x="5144654" y="5549510"/>
                  <a:chExt cx="471181" cy="395175"/>
                </a:xfrm>
              </p:grpSpPr>
              <p:grpSp>
                <p:nvGrpSpPr>
                  <p:cNvPr id="767" name="Group 766"/>
                  <p:cNvGrpSpPr/>
                  <p:nvPr/>
                </p:nvGrpSpPr>
                <p:grpSpPr>
                  <a:xfrm>
                    <a:off x="5144654" y="5549510"/>
                    <a:ext cx="272218" cy="388534"/>
                    <a:chOff x="5144654" y="5549510"/>
                    <a:chExt cx="272218" cy="388534"/>
                  </a:xfrm>
                </p:grpSpPr>
                <p:sp>
                  <p:nvSpPr>
                    <p:cNvPr id="771" name="Oval 770"/>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8" name="Group 767"/>
                  <p:cNvGrpSpPr/>
                  <p:nvPr/>
                </p:nvGrpSpPr>
                <p:grpSpPr>
                  <a:xfrm>
                    <a:off x="5343617" y="5556151"/>
                    <a:ext cx="272218" cy="388534"/>
                    <a:chOff x="5144654" y="5549510"/>
                    <a:chExt cx="272218" cy="388534"/>
                  </a:xfrm>
                </p:grpSpPr>
                <p:sp>
                  <p:nvSpPr>
                    <p:cNvPr id="769" name="Oval 768"/>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50" name="Group 749"/>
              <p:cNvGrpSpPr/>
              <p:nvPr/>
            </p:nvGrpSpPr>
            <p:grpSpPr>
              <a:xfrm flipH="1">
                <a:off x="6796469" y="5549544"/>
                <a:ext cx="868344" cy="400940"/>
                <a:chOff x="5144654" y="5543745"/>
                <a:chExt cx="868344" cy="400940"/>
              </a:xfrm>
            </p:grpSpPr>
            <p:grpSp>
              <p:nvGrpSpPr>
                <p:cNvPr id="751" name="Group 750"/>
                <p:cNvGrpSpPr/>
                <p:nvPr/>
              </p:nvGrpSpPr>
              <p:grpSpPr>
                <a:xfrm>
                  <a:off x="5144654" y="5549510"/>
                  <a:ext cx="471181" cy="395175"/>
                  <a:chOff x="5144654" y="5549510"/>
                  <a:chExt cx="471181" cy="395175"/>
                </a:xfrm>
              </p:grpSpPr>
              <p:grpSp>
                <p:nvGrpSpPr>
                  <p:cNvPr id="759" name="Group 758"/>
                  <p:cNvGrpSpPr/>
                  <p:nvPr/>
                </p:nvGrpSpPr>
                <p:grpSpPr>
                  <a:xfrm>
                    <a:off x="5144654" y="5549510"/>
                    <a:ext cx="272218" cy="388534"/>
                    <a:chOff x="5144654" y="5549510"/>
                    <a:chExt cx="272218" cy="388534"/>
                  </a:xfrm>
                </p:grpSpPr>
                <p:sp>
                  <p:nvSpPr>
                    <p:cNvPr id="763" name="Oval 762"/>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0" name="Group 759"/>
                  <p:cNvGrpSpPr/>
                  <p:nvPr/>
                </p:nvGrpSpPr>
                <p:grpSpPr>
                  <a:xfrm>
                    <a:off x="5343617" y="5556151"/>
                    <a:ext cx="272218" cy="388534"/>
                    <a:chOff x="5144654" y="5549510"/>
                    <a:chExt cx="272218" cy="388534"/>
                  </a:xfrm>
                </p:grpSpPr>
                <p:sp>
                  <p:nvSpPr>
                    <p:cNvPr id="761" name="Oval 760"/>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2" name="Group 751"/>
                <p:cNvGrpSpPr/>
                <p:nvPr/>
              </p:nvGrpSpPr>
              <p:grpSpPr>
                <a:xfrm>
                  <a:off x="5541817" y="5543745"/>
                  <a:ext cx="471181" cy="395175"/>
                  <a:chOff x="5144654" y="5549510"/>
                  <a:chExt cx="471181" cy="395175"/>
                </a:xfrm>
              </p:grpSpPr>
              <p:grpSp>
                <p:nvGrpSpPr>
                  <p:cNvPr id="753" name="Group 752"/>
                  <p:cNvGrpSpPr/>
                  <p:nvPr/>
                </p:nvGrpSpPr>
                <p:grpSpPr>
                  <a:xfrm>
                    <a:off x="5144654" y="5549510"/>
                    <a:ext cx="272218" cy="388534"/>
                    <a:chOff x="5144654" y="5549510"/>
                    <a:chExt cx="272218" cy="388534"/>
                  </a:xfrm>
                </p:grpSpPr>
                <p:sp>
                  <p:nvSpPr>
                    <p:cNvPr id="757" name="Oval 756"/>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4" name="Group 753"/>
                  <p:cNvGrpSpPr/>
                  <p:nvPr/>
                </p:nvGrpSpPr>
                <p:grpSpPr>
                  <a:xfrm>
                    <a:off x="5343617" y="5556151"/>
                    <a:ext cx="272218" cy="388534"/>
                    <a:chOff x="5144654" y="5549510"/>
                    <a:chExt cx="272218" cy="388534"/>
                  </a:xfrm>
                </p:grpSpPr>
                <p:sp>
                  <p:nvSpPr>
                    <p:cNvPr id="755" name="Oval 754"/>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16" name="Group 715"/>
            <p:cNvGrpSpPr/>
            <p:nvPr/>
          </p:nvGrpSpPr>
          <p:grpSpPr>
            <a:xfrm>
              <a:off x="4788450" y="3192864"/>
              <a:ext cx="1303788" cy="229159"/>
              <a:chOff x="5144654" y="5543745"/>
              <a:chExt cx="2520159" cy="406739"/>
            </a:xfrm>
          </p:grpSpPr>
          <p:cxnSp>
            <p:nvCxnSpPr>
              <p:cNvPr id="717" name="Straight Connector 716"/>
              <p:cNvCxnSpPr/>
              <p:nvPr/>
            </p:nvCxnSpPr>
            <p:spPr>
              <a:xfrm>
                <a:off x="5338364" y="5714265"/>
                <a:ext cx="21402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8" name="Group 717"/>
              <p:cNvGrpSpPr/>
              <p:nvPr/>
            </p:nvGrpSpPr>
            <p:grpSpPr>
              <a:xfrm>
                <a:off x="5144654" y="5543745"/>
                <a:ext cx="868344" cy="400940"/>
                <a:chOff x="5144654" y="5543745"/>
                <a:chExt cx="868344" cy="400940"/>
              </a:xfrm>
            </p:grpSpPr>
            <p:grpSp>
              <p:nvGrpSpPr>
                <p:cNvPr id="734" name="Group 733"/>
                <p:cNvGrpSpPr/>
                <p:nvPr/>
              </p:nvGrpSpPr>
              <p:grpSpPr>
                <a:xfrm>
                  <a:off x="5144654" y="5549510"/>
                  <a:ext cx="471181" cy="395175"/>
                  <a:chOff x="5144654" y="5549510"/>
                  <a:chExt cx="471181" cy="395175"/>
                </a:xfrm>
              </p:grpSpPr>
              <p:grpSp>
                <p:nvGrpSpPr>
                  <p:cNvPr id="742" name="Group 741"/>
                  <p:cNvGrpSpPr/>
                  <p:nvPr/>
                </p:nvGrpSpPr>
                <p:grpSpPr>
                  <a:xfrm>
                    <a:off x="5144654" y="5549510"/>
                    <a:ext cx="272218" cy="388534"/>
                    <a:chOff x="5144654" y="5549510"/>
                    <a:chExt cx="272218" cy="388534"/>
                  </a:xfrm>
                </p:grpSpPr>
                <p:sp>
                  <p:nvSpPr>
                    <p:cNvPr id="746" name="Oval 745"/>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3" name="Group 742"/>
                  <p:cNvGrpSpPr/>
                  <p:nvPr/>
                </p:nvGrpSpPr>
                <p:grpSpPr>
                  <a:xfrm>
                    <a:off x="5343617" y="5556151"/>
                    <a:ext cx="272218" cy="388534"/>
                    <a:chOff x="5144654" y="5549510"/>
                    <a:chExt cx="272218" cy="388534"/>
                  </a:xfrm>
                </p:grpSpPr>
                <p:sp>
                  <p:nvSpPr>
                    <p:cNvPr id="744" name="Oval 743"/>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5" name="Group 734"/>
                <p:cNvGrpSpPr/>
                <p:nvPr/>
              </p:nvGrpSpPr>
              <p:grpSpPr>
                <a:xfrm>
                  <a:off x="5541817" y="5543745"/>
                  <a:ext cx="471181" cy="395175"/>
                  <a:chOff x="5144654" y="5549510"/>
                  <a:chExt cx="471181" cy="395175"/>
                </a:xfrm>
              </p:grpSpPr>
              <p:grpSp>
                <p:nvGrpSpPr>
                  <p:cNvPr id="736" name="Group 735"/>
                  <p:cNvGrpSpPr/>
                  <p:nvPr/>
                </p:nvGrpSpPr>
                <p:grpSpPr>
                  <a:xfrm>
                    <a:off x="5144654" y="5549510"/>
                    <a:ext cx="272218" cy="388534"/>
                    <a:chOff x="5144654" y="5549510"/>
                    <a:chExt cx="272218" cy="388534"/>
                  </a:xfrm>
                </p:grpSpPr>
                <p:sp>
                  <p:nvSpPr>
                    <p:cNvPr id="740" name="Oval 739"/>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7" name="Group 736"/>
                  <p:cNvGrpSpPr/>
                  <p:nvPr/>
                </p:nvGrpSpPr>
                <p:grpSpPr>
                  <a:xfrm>
                    <a:off x="5343617" y="5556151"/>
                    <a:ext cx="272218" cy="388534"/>
                    <a:chOff x="5144654" y="5549510"/>
                    <a:chExt cx="272218" cy="388534"/>
                  </a:xfrm>
                </p:grpSpPr>
                <p:sp>
                  <p:nvSpPr>
                    <p:cNvPr id="738" name="Oval 737"/>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19" name="Group 718"/>
              <p:cNvGrpSpPr/>
              <p:nvPr/>
            </p:nvGrpSpPr>
            <p:grpSpPr>
              <a:xfrm flipH="1">
                <a:off x="6796469" y="5549544"/>
                <a:ext cx="868344" cy="400940"/>
                <a:chOff x="5144654" y="5543745"/>
                <a:chExt cx="868344" cy="400940"/>
              </a:xfrm>
            </p:grpSpPr>
            <p:grpSp>
              <p:nvGrpSpPr>
                <p:cNvPr id="720" name="Group 719"/>
                <p:cNvGrpSpPr/>
                <p:nvPr/>
              </p:nvGrpSpPr>
              <p:grpSpPr>
                <a:xfrm>
                  <a:off x="5144654" y="5549510"/>
                  <a:ext cx="471181" cy="395175"/>
                  <a:chOff x="5144654" y="5549510"/>
                  <a:chExt cx="471181" cy="395175"/>
                </a:xfrm>
              </p:grpSpPr>
              <p:grpSp>
                <p:nvGrpSpPr>
                  <p:cNvPr id="728" name="Group 727"/>
                  <p:cNvGrpSpPr/>
                  <p:nvPr/>
                </p:nvGrpSpPr>
                <p:grpSpPr>
                  <a:xfrm>
                    <a:off x="5144654" y="5549510"/>
                    <a:ext cx="272218" cy="388534"/>
                    <a:chOff x="5144654" y="5549510"/>
                    <a:chExt cx="272218" cy="388534"/>
                  </a:xfrm>
                </p:grpSpPr>
                <p:sp>
                  <p:nvSpPr>
                    <p:cNvPr id="732" name="Oval 731"/>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9" name="Group 728"/>
                  <p:cNvGrpSpPr/>
                  <p:nvPr/>
                </p:nvGrpSpPr>
                <p:grpSpPr>
                  <a:xfrm>
                    <a:off x="5343617" y="5556151"/>
                    <a:ext cx="272218" cy="388534"/>
                    <a:chOff x="5144654" y="5549510"/>
                    <a:chExt cx="272218" cy="388534"/>
                  </a:xfrm>
                </p:grpSpPr>
                <p:sp>
                  <p:nvSpPr>
                    <p:cNvPr id="730" name="Oval 729"/>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1" name="Group 720"/>
                <p:cNvGrpSpPr/>
                <p:nvPr/>
              </p:nvGrpSpPr>
              <p:grpSpPr>
                <a:xfrm>
                  <a:off x="5541817" y="5543745"/>
                  <a:ext cx="471181" cy="395175"/>
                  <a:chOff x="5144654" y="5549510"/>
                  <a:chExt cx="471181" cy="395175"/>
                </a:xfrm>
              </p:grpSpPr>
              <p:grpSp>
                <p:nvGrpSpPr>
                  <p:cNvPr id="722" name="Group 721"/>
                  <p:cNvGrpSpPr/>
                  <p:nvPr/>
                </p:nvGrpSpPr>
                <p:grpSpPr>
                  <a:xfrm>
                    <a:off x="5144654" y="5549510"/>
                    <a:ext cx="272218" cy="388534"/>
                    <a:chOff x="5144654" y="5549510"/>
                    <a:chExt cx="272218" cy="388534"/>
                  </a:xfrm>
                </p:grpSpPr>
                <p:sp>
                  <p:nvSpPr>
                    <p:cNvPr id="726" name="Oval 725"/>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3" name="Group 722"/>
                  <p:cNvGrpSpPr/>
                  <p:nvPr/>
                </p:nvGrpSpPr>
                <p:grpSpPr>
                  <a:xfrm>
                    <a:off x="5343617" y="5556151"/>
                    <a:ext cx="272218" cy="388534"/>
                    <a:chOff x="5144654" y="5549510"/>
                    <a:chExt cx="272218" cy="388534"/>
                  </a:xfrm>
                </p:grpSpPr>
                <p:sp>
                  <p:nvSpPr>
                    <p:cNvPr id="724" name="Oval 723"/>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791" name="Group 790"/>
          <p:cNvGrpSpPr/>
          <p:nvPr/>
        </p:nvGrpSpPr>
        <p:grpSpPr>
          <a:xfrm>
            <a:off x="5930120" y="1665273"/>
            <a:ext cx="1759868" cy="695673"/>
            <a:chOff x="4561692" y="3958370"/>
            <a:chExt cx="1759868" cy="695673"/>
          </a:xfrm>
        </p:grpSpPr>
        <p:grpSp>
          <p:nvGrpSpPr>
            <p:cNvPr id="792" name="Group 791"/>
            <p:cNvGrpSpPr/>
            <p:nvPr/>
          </p:nvGrpSpPr>
          <p:grpSpPr>
            <a:xfrm>
              <a:off x="5590581" y="3959741"/>
              <a:ext cx="730979" cy="694302"/>
              <a:chOff x="5445233" y="1695799"/>
              <a:chExt cx="730979" cy="694302"/>
            </a:xfrm>
          </p:grpSpPr>
          <p:grpSp>
            <p:nvGrpSpPr>
              <p:cNvPr id="864" name="Group 863"/>
              <p:cNvGrpSpPr/>
              <p:nvPr/>
            </p:nvGrpSpPr>
            <p:grpSpPr>
              <a:xfrm>
                <a:off x="5445233" y="2043987"/>
                <a:ext cx="730979" cy="346114"/>
                <a:chOff x="7000530" y="4593603"/>
                <a:chExt cx="1791001" cy="538035"/>
              </a:xfrm>
            </p:grpSpPr>
            <p:sp>
              <p:nvSpPr>
                <p:cNvPr id="868" name="Flowchart: Process 867"/>
                <p:cNvSpPr/>
                <p:nvPr/>
              </p:nvSpPr>
              <p:spPr>
                <a:xfrm>
                  <a:off x="7058787" y="4593603"/>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Flowchart: Process 868"/>
                <p:cNvSpPr/>
                <p:nvPr/>
              </p:nvSpPr>
              <p:spPr>
                <a:xfrm>
                  <a:off x="7000530" y="4629154"/>
                  <a:ext cx="166830" cy="464624"/>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5" name="Group 864"/>
              <p:cNvGrpSpPr/>
              <p:nvPr/>
            </p:nvGrpSpPr>
            <p:grpSpPr>
              <a:xfrm>
                <a:off x="5445233" y="1695799"/>
                <a:ext cx="730979" cy="346114"/>
                <a:chOff x="7000530" y="4593608"/>
                <a:chExt cx="1791001" cy="538035"/>
              </a:xfrm>
            </p:grpSpPr>
            <p:sp>
              <p:nvSpPr>
                <p:cNvPr id="866" name="Flowchart: Process 865"/>
                <p:cNvSpPr/>
                <p:nvPr/>
              </p:nvSpPr>
              <p:spPr>
                <a:xfrm>
                  <a:off x="7058787" y="4593608"/>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Flowchart: Process 866"/>
                <p:cNvSpPr/>
                <p:nvPr/>
              </p:nvSpPr>
              <p:spPr>
                <a:xfrm>
                  <a:off x="7000530" y="4631291"/>
                  <a:ext cx="166830" cy="465715"/>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3" name="Group 792"/>
            <p:cNvGrpSpPr/>
            <p:nvPr/>
          </p:nvGrpSpPr>
          <p:grpSpPr>
            <a:xfrm flipH="1">
              <a:off x="4561692" y="3958370"/>
              <a:ext cx="733317" cy="694302"/>
              <a:chOff x="5442896" y="1695799"/>
              <a:chExt cx="733317" cy="694302"/>
            </a:xfrm>
          </p:grpSpPr>
          <p:grpSp>
            <p:nvGrpSpPr>
              <p:cNvPr id="858" name="Group 857"/>
              <p:cNvGrpSpPr/>
              <p:nvPr/>
            </p:nvGrpSpPr>
            <p:grpSpPr>
              <a:xfrm>
                <a:off x="5453284" y="2043987"/>
                <a:ext cx="722929" cy="346114"/>
                <a:chOff x="7020254" y="4593603"/>
                <a:chExt cx="1771277" cy="538035"/>
              </a:xfrm>
            </p:grpSpPr>
            <p:sp>
              <p:nvSpPr>
                <p:cNvPr id="862" name="Flowchart: Process 861"/>
                <p:cNvSpPr/>
                <p:nvPr/>
              </p:nvSpPr>
              <p:spPr>
                <a:xfrm>
                  <a:off x="7058787" y="4593603"/>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Flowchart: Process 862"/>
                <p:cNvSpPr/>
                <p:nvPr/>
              </p:nvSpPr>
              <p:spPr>
                <a:xfrm>
                  <a:off x="7020254" y="4633342"/>
                  <a:ext cx="166830" cy="458824"/>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9" name="Group 858"/>
              <p:cNvGrpSpPr/>
              <p:nvPr/>
            </p:nvGrpSpPr>
            <p:grpSpPr>
              <a:xfrm>
                <a:off x="5442896" y="1695799"/>
                <a:ext cx="733314" cy="346114"/>
                <a:chOff x="6994808" y="4593608"/>
                <a:chExt cx="1796723" cy="538035"/>
              </a:xfrm>
            </p:grpSpPr>
            <p:sp>
              <p:nvSpPr>
                <p:cNvPr id="860" name="Flowchart: Process 859"/>
                <p:cNvSpPr/>
                <p:nvPr/>
              </p:nvSpPr>
              <p:spPr>
                <a:xfrm>
                  <a:off x="7058787" y="4593608"/>
                  <a:ext cx="1732744" cy="538035"/>
                </a:xfrm>
                <a:prstGeom prst="flowChartProcess">
                  <a:avLst/>
                </a:prstGeom>
                <a:noFill/>
                <a:ln w="28575">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Flowchart: Process 860"/>
                <p:cNvSpPr/>
                <p:nvPr/>
              </p:nvSpPr>
              <p:spPr>
                <a:xfrm>
                  <a:off x="6994808" y="4634978"/>
                  <a:ext cx="149535" cy="460417"/>
                </a:xfrm>
                <a:prstGeom prst="flowChartProcess">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4" name="Group 793"/>
            <p:cNvGrpSpPr/>
            <p:nvPr/>
          </p:nvGrpSpPr>
          <p:grpSpPr>
            <a:xfrm>
              <a:off x="4785737" y="4031251"/>
              <a:ext cx="1303788" cy="229159"/>
              <a:chOff x="5144654" y="5543745"/>
              <a:chExt cx="2520159" cy="406739"/>
            </a:xfrm>
          </p:grpSpPr>
          <p:cxnSp>
            <p:nvCxnSpPr>
              <p:cNvPr id="827" name="Straight Connector 826"/>
              <p:cNvCxnSpPr/>
              <p:nvPr/>
            </p:nvCxnSpPr>
            <p:spPr>
              <a:xfrm>
                <a:off x="5338364" y="5714265"/>
                <a:ext cx="21402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8" name="Group 827"/>
              <p:cNvGrpSpPr/>
              <p:nvPr/>
            </p:nvGrpSpPr>
            <p:grpSpPr>
              <a:xfrm>
                <a:off x="5144654" y="5543745"/>
                <a:ext cx="868344" cy="400940"/>
                <a:chOff x="5144654" y="5543745"/>
                <a:chExt cx="868344" cy="400940"/>
              </a:xfrm>
            </p:grpSpPr>
            <p:grpSp>
              <p:nvGrpSpPr>
                <p:cNvPr id="844" name="Group 843"/>
                <p:cNvGrpSpPr/>
                <p:nvPr/>
              </p:nvGrpSpPr>
              <p:grpSpPr>
                <a:xfrm>
                  <a:off x="5144654" y="5549510"/>
                  <a:ext cx="471181" cy="395175"/>
                  <a:chOff x="5144654" y="5549510"/>
                  <a:chExt cx="471181" cy="395175"/>
                </a:xfrm>
              </p:grpSpPr>
              <p:grpSp>
                <p:nvGrpSpPr>
                  <p:cNvPr id="852" name="Group 851"/>
                  <p:cNvGrpSpPr/>
                  <p:nvPr/>
                </p:nvGrpSpPr>
                <p:grpSpPr>
                  <a:xfrm>
                    <a:off x="5144654" y="5549510"/>
                    <a:ext cx="272218" cy="388534"/>
                    <a:chOff x="5144654" y="5549510"/>
                    <a:chExt cx="272218" cy="388534"/>
                  </a:xfrm>
                </p:grpSpPr>
                <p:sp>
                  <p:nvSpPr>
                    <p:cNvPr id="856" name="Oval 855"/>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Oval 856"/>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3" name="Group 852"/>
                  <p:cNvGrpSpPr/>
                  <p:nvPr/>
                </p:nvGrpSpPr>
                <p:grpSpPr>
                  <a:xfrm>
                    <a:off x="5343617" y="5556151"/>
                    <a:ext cx="272218" cy="388534"/>
                    <a:chOff x="5144654" y="5549510"/>
                    <a:chExt cx="272218" cy="388534"/>
                  </a:xfrm>
                </p:grpSpPr>
                <p:sp>
                  <p:nvSpPr>
                    <p:cNvPr id="854" name="Oval 853"/>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Oval 854"/>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5" name="Group 844"/>
                <p:cNvGrpSpPr/>
                <p:nvPr/>
              </p:nvGrpSpPr>
              <p:grpSpPr>
                <a:xfrm>
                  <a:off x="5541817" y="5543745"/>
                  <a:ext cx="471181" cy="395175"/>
                  <a:chOff x="5144654" y="5549510"/>
                  <a:chExt cx="471181" cy="395175"/>
                </a:xfrm>
              </p:grpSpPr>
              <p:grpSp>
                <p:nvGrpSpPr>
                  <p:cNvPr id="846" name="Group 845"/>
                  <p:cNvGrpSpPr/>
                  <p:nvPr/>
                </p:nvGrpSpPr>
                <p:grpSpPr>
                  <a:xfrm>
                    <a:off x="5144654" y="5549510"/>
                    <a:ext cx="272218" cy="388534"/>
                    <a:chOff x="5144654" y="5549510"/>
                    <a:chExt cx="272218" cy="388534"/>
                  </a:xfrm>
                </p:grpSpPr>
                <p:sp>
                  <p:nvSpPr>
                    <p:cNvPr id="850" name="Oval 849"/>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Oval 850"/>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7" name="Group 846"/>
                  <p:cNvGrpSpPr/>
                  <p:nvPr/>
                </p:nvGrpSpPr>
                <p:grpSpPr>
                  <a:xfrm>
                    <a:off x="5343617" y="5556151"/>
                    <a:ext cx="272218" cy="388534"/>
                    <a:chOff x="5144654" y="5549510"/>
                    <a:chExt cx="272218" cy="388534"/>
                  </a:xfrm>
                </p:grpSpPr>
                <p:sp>
                  <p:nvSpPr>
                    <p:cNvPr id="848" name="Oval 847"/>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Oval 848"/>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9" name="Group 828"/>
              <p:cNvGrpSpPr/>
              <p:nvPr/>
            </p:nvGrpSpPr>
            <p:grpSpPr>
              <a:xfrm flipH="1">
                <a:off x="6796469" y="5549544"/>
                <a:ext cx="868344" cy="400940"/>
                <a:chOff x="5144654" y="5543745"/>
                <a:chExt cx="868344" cy="400940"/>
              </a:xfrm>
            </p:grpSpPr>
            <p:grpSp>
              <p:nvGrpSpPr>
                <p:cNvPr id="830" name="Group 829"/>
                <p:cNvGrpSpPr/>
                <p:nvPr/>
              </p:nvGrpSpPr>
              <p:grpSpPr>
                <a:xfrm>
                  <a:off x="5144654" y="5549510"/>
                  <a:ext cx="471181" cy="395175"/>
                  <a:chOff x="5144654" y="5549510"/>
                  <a:chExt cx="471181" cy="395175"/>
                </a:xfrm>
              </p:grpSpPr>
              <p:grpSp>
                <p:nvGrpSpPr>
                  <p:cNvPr id="838" name="Group 837"/>
                  <p:cNvGrpSpPr/>
                  <p:nvPr/>
                </p:nvGrpSpPr>
                <p:grpSpPr>
                  <a:xfrm>
                    <a:off x="5144654" y="5549510"/>
                    <a:ext cx="272218" cy="388534"/>
                    <a:chOff x="5144654" y="5549510"/>
                    <a:chExt cx="272218" cy="388534"/>
                  </a:xfrm>
                </p:grpSpPr>
                <p:sp>
                  <p:nvSpPr>
                    <p:cNvPr id="842" name="Oval 841"/>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Oval 842"/>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9" name="Group 838"/>
                  <p:cNvGrpSpPr/>
                  <p:nvPr/>
                </p:nvGrpSpPr>
                <p:grpSpPr>
                  <a:xfrm>
                    <a:off x="5343617" y="5556151"/>
                    <a:ext cx="272218" cy="388534"/>
                    <a:chOff x="5144654" y="5549510"/>
                    <a:chExt cx="272218" cy="388534"/>
                  </a:xfrm>
                </p:grpSpPr>
                <p:sp>
                  <p:nvSpPr>
                    <p:cNvPr id="840" name="Oval 839"/>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Oval 840"/>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1" name="Group 830"/>
                <p:cNvGrpSpPr/>
                <p:nvPr/>
              </p:nvGrpSpPr>
              <p:grpSpPr>
                <a:xfrm>
                  <a:off x="5541817" y="5543745"/>
                  <a:ext cx="471181" cy="395175"/>
                  <a:chOff x="5144654" y="5549510"/>
                  <a:chExt cx="471181" cy="395175"/>
                </a:xfrm>
              </p:grpSpPr>
              <p:grpSp>
                <p:nvGrpSpPr>
                  <p:cNvPr id="832" name="Group 831"/>
                  <p:cNvGrpSpPr/>
                  <p:nvPr/>
                </p:nvGrpSpPr>
                <p:grpSpPr>
                  <a:xfrm>
                    <a:off x="5144654" y="5549510"/>
                    <a:ext cx="272218" cy="388534"/>
                    <a:chOff x="5144654" y="5549510"/>
                    <a:chExt cx="272218" cy="388534"/>
                  </a:xfrm>
                </p:grpSpPr>
                <p:sp>
                  <p:nvSpPr>
                    <p:cNvPr id="836" name="Oval 835"/>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3" name="Group 832"/>
                  <p:cNvGrpSpPr/>
                  <p:nvPr/>
                </p:nvGrpSpPr>
                <p:grpSpPr>
                  <a:xfrm>
                    <a:off x="5343617" y="5556151"/>
                    <a:ext cx="272218" cy="388534"/>
                    <a:chOff x="5144654" y="5549510"/>
                    <a:chExt cx="272218" cy="388534"/>
                  </a:xfrm>
                </p:grpSpPr>
                <p:sp>
                  <p:nvSpPr>
                    <p:cNvPr id="834" name="Oval 833"/>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Oval 834"/>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95" name="Group 794"/>
            <p:cNvGrpSpPr/>
            <p:nvPr/>
          </p:nvGrpSpPr>
          <p:grpSpPr>
            <a:xfrm>
              <a:off x="4788450" y="4383080"/>
              <a:ext cx="1303788" cy="229159"/>
              <a:chOff x="5144654" y="5543745"/>
              <a:chExt cx="2520159" cy="406739"/>
            </a:xfrm>
          </p:grpSpPr>
          <p:cxnSp>
            <p:nvCxnSpPr>
              <p:cNvPr id="796" name="Straight Connector 795"/>
              <p:cNvCxnSpPr/>
              <p:nvPr/>
            </p:nvCxnSpPr>
            <p:spPr>
              <a:xfrm>
                <a:off x="5338364" y="5714265"/>
                <a:ext cx="21402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7" name="Group 796"/>
              <p:cNvGrpSpPr/>
              <p:nvPr/>
            </p:nvGrpSpPr>
            <p:grpSpPr>
              <a:xfrm>
                <a:off x="5144654" y="5543745"/>
                <a:ext cx="868344" cy="400940"/>
                <a:chOff x="5144654" y="5543745"/>
                <a:chExt cx="868344" cy="400940"/>
              </a:xfrm>
            </p:grpSpPr>
            <p:grpSp>
              <p:nvGrpSpPr>
                <p:cNvPr id="813" name="Group 812"/>
                <p:cNvGrpSpPr/>
                <p:nvPr/>
              </p:nvGrpSpPr>
              <p:grpSpPr>
                <a:xfrm>
                  <a:off x="5144654" y="5549510"/>
                  <a:ext cx="471181" cy="395175"/>
                  <a:chOff x="5144654" y="5549510"/>
                  <a:chExt cx="471181" cy="395175"/>
                </a:xfrm>
              </p:grpSpPr>
              <p:grpSp>
                <p:nvGrpSpPr>
                  <p:cNvPr id="821" name="Group 820"/>
                  <p:cNvGrpSpPr/>
                  <p:nvPr/>
                </p:nvGrpSpPr>
                <p:grpSpPr>
                  <a:xfrm>
                    <a:off x="5144654" y="5549510"/>
                    <a:ext cx="272218" cy="388534"/>
                    <a:chOff x="5144654" y="5549510"/>
                    <a:chExt cx="272218" cy="388534"/>
                  </a:xfrm>
                </p:grpSpPr>
                <p:sp>
                  <p:nvSpPr>
                    <p:cNvPr id="825" name="Oval 824"/>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Oval 825"/>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 name="Group 821"/>
                  <p:cNvGrpSpPr/>
                  <p:nvPr/>
                </p:nvGrpSpPr>
                <p:grpSpPr>
                  <a:xfrm>
                    <a:off x="5343617" y="5556151"/>
                    <a:ext cx="272218" cy="388534"/>
                    <a:chOff x="5144654" y="5549510"/>
                    <a:chExt cx="272218" cy="388534"/>
                  </a:xfrm>
                </p:grpSpPr>
                <p:sp>
                  <p:nvSpPr>
                    <p:cNvPr id="823" name="Oval 822"/>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Oval 823"/>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4" name="Group 813"/>
                <p:cNvGrpSpPr/>
                <p:nvPr/>
              </p:nvGrpSpPr>
              <p:grpSpPr>
                <a:xfrm>
                  <a:off x="5541817" y="5543745"/>
                  <a:ext cx="471181" cy="395175"/>
                  <a:chOff x="5144654" y="5549510"/>
                  <a:chExt cx="471181" cy="395175"/>
                </a:xfrm>
              </p:grpSpPr>
              <p:grpSp>
                <p:nvGrpSpPr>
                  <p:cNvPr id="815" name="Group 814"/>
                  <p:cNvGrpSpPr/>
                  <p:nvPr/>
                </p:nvGrpSpPr>
                <p:grpSpPr>
                  <a:xfrm>
                    <a:off x="5144654" y="5549510"/>
                    <a:ext cx="272218" cy="388534"/>
                    <a:chOff x="5144654" y="5549510"/>
                    <a:chExt cx="272218" cy="388534"/>
                  </a:xfrm>
                </p:grpSpPr>
                <p:sp>
                  <p:nvSpPr>
                    <p:cNvPr id="819" name="Oval 818"/>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819"/>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6" name="Group 815"/>
                  <p:cNvGrpSpPr/>
                  <p:nvPr/>
                </p:nvGrpSpPr>
                <p:grpSpPr>
                  <a:xfrm>
                    <a:off x="5343617" y="5556151"/>
                    <a:ext cx="272218" cy="388534"/>
                    <a:chOff x="5144654" y="5549510"/>
                    <a:chExt cx="272218" cy="388534"/>
                  </a:xfrm>
                </p:grpSpPr>
                <p:sp>
                  <p:nvSpPr>
                    <p:cNvPr id="817" name="Oval 816"/>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817"/>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98" name="Group 797"/>
              <p:cNvGrpSpPr/>
              <p:nvPr/>
            </p:nvGrpSpPr>
            <p:grpSpPr>
              <a:xfrm flipH="1">
                <a:off x="6796469" y="5549544"/>
                <a:ext cx="868344" cy="400940"/>
                <a:chOff x="5144654" y="5543745"/>
                <a:chExt cx="868344" cy="400940"/>
              </a:xfrm>
            </p:grpSpPr>
            <p:grpSp>
              <p:nvGrpSpPr>
                <p:cNvPr id="799" name="Group 798"/>
                <p:cNvGrpSpPr/>
                <p:nvPr/>
              </p:nvGrpSpPr>
              <p:grpSpPr>
                <a:xfrm>
                  <a:off x="5144654" y="5549510"/>
                  <a:ext cx="471181" cy="395175"/>
                  <a:chOff x="5144654" y="5549510"/>
                  <a:chExt cx="471181" cy="395175"/>
                </a:xfrm>
              </p:grpSpPr>
              <p:grpSp>
                <p:nvGrpSpPr>
                  <p:cNvPr id="807" name="Group 806"/>
                  <p:cNvGrpSpPr/>
                  <p:nvPr/>
                </p:nvGrpSpPr>
                <p:grpSpPr>
                  <a:xfrm>
                    <a:off x="5144654" y="5549510"/>
                    <a:ext cx="272218" cy="388534"/>
                    <a:chOff x="5144654" y="5549510"/>
                    <a:chExt cx="272218" cy="388534"/>
                  </a:xfrm>
                </p:grpSpPr>
                <p:sp>
                  <p:nvSpPr>
                    <p:cNvPr id="811" name="Oval 810"/>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Oval 811"/>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8" name="Group 807"/>
                  <p:cNvGrpSpPr/>
                  <p:nvPr/>
                </p:nvGrpSpPr>
                <p:grpSpPr>
                  <a:xfrm>
                    <a:off x="5343617" y="5556151"/>
                    <a:ext cx="272218" cy="388534"/>
                    <a:chOff x="5144654" y="5549510"/>
                    <a:chExt cx="272218" cy="388534"/>
                  </a:xfrm>
                </p:grpSpPr>
                <p:sp>
                  <p:nvSpPr>
                    <p:cNvPr id="809" name="Oval 808"/>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809"/>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0" name="Group 799"/>
                <p:cNvGrpSpPr/>
                <p:nvPr/>
              </p:nvGrpSpPr>
              <p:grpSpPr>
                <a:xfrm>
                  <a:off x="5541817" y="5543745"/>
                  <a:ext cx="471181" cy="395175"/>
                  <a:chOff x="5144654" y="5549510"/>
                  <a:chExt cx="471181" cy="395175"/>
                </a:xfrm>
              </p:grpSpPr>
              <p:grpSp>
                <p:nvGrpSpPr>
                  <p:cNvPr id="801" name="Group 800"/>
                  <p:cNvGrpSpPr/>
                  <p:nvPr/>
                </p:nvGrpSpPr>
                <p:grpSpPr>
                  <a:xfrm>
                    <a:off x="5144654" y="5549510"/>
                    <a:ext cx="272218" cy="388534"/>
                    <a:chOff x="5144654" y="5549510"/>
                    <a:chExt cx="272218" cy="388534"/>
                  </a:xfrm>
                </p:grpSpPr>
                <p:sp>
                  <p:nvSpPr>
                    <p:cNvPr id="805" name="Oval 804"/>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Oval 805"/>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2" name="Group 801"/>
                  <p:cNvGrpSpPr/>
                  <p:nvPr/>
                </p:nvGrpSpPr>
                <p:grpSpPr>
                  <a:xfrm>
                    <a:off x="5343617" y="5556151"/>
                    <a:ext cx="272218" cy="388534"/>
                    <a:chOff x="5144654" y="5549510"/>
                    <a:chExt cx="272218" cy="388534"/>
                  </a:xfrm>
                </p:grpSpPr>
                <p:sp>
                  <p:nvSpPr>
                    <p:cNvPr id="803" name="Oval 802"/>
                    <p:cNvSpPr/>
                    <p:nvPr/>
                  </p:nvSpPr>
                  <p:spPr>
                    <a:xfrm rot="2440110">
                      <a:off x="5144654" y="5549510"/>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p:cNvSpPr/>
                    <p:nvPr/>
                  </p:nvSpPr>
                  <p:spPr>
                    <a:xfrm rot="18766344">
                      <a:off x="5150266" y="5738854"/>
                      <a:ext cx="272218" cy="1261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870" name="TextBox 869"/>
          <p:cNvSpPr txBox="1"/>
          <p:nvPr/>
        </p:nvSpPr>
        <p:spPr>
          <a:xfrm>
            <a:off x="2872509" y="895104"/>
            <a:ext cx="3246954" cy="461665"/>
          </a:xfrm>
          <a:prstGeom prst="rect">
            <a:avLst/>
          </a:prstGeom>
          <a:noFill/>
        </p:spPr>
        <p:txBody>
          <a:bodyPr wrap="square" rtlCol="0">
            <a:spAutoFit/>
          </a:bodyPr>
          <a:lstStyle/>
          <a:p>
            <a:pPr algn="ctr"/>
            <a:r>
              <a:rPr lang="sr-Latn-RS" sz="2400" b="1">
                <a:solidFill>
                  <a:srgbClr val="82BCC0"/>
                </a:solidFill>
                <a:latin typeface="Garamond" panose="02020404030301010803" pitchFamily="18" charset="0"/>
              </a:rPr>
              <a:t>Pasivna faza</a:t>
            </a:r>
            <a:endParaRPr lang="en-US" sz="2400" b="1">
              <a:solidFill>
                <a:srgbClr val="82BCC0"/>
              </a:solidFill>
              <a:latin typeface="Garamond" panose="02020404030301010803" pitchFamily="18" charset="0"/>
            </a:endParaRPr>
          </a:p>
        </p:txBody>
      </p:sp>
    </p:spTree>
    <p:extLst>
      <p:ext uri="{BB962C8B-B14F-4D97-AF65-F5344CB8AC3E}">
        <p14:creationId xmlns:p14="http://schemas.microsoft.com/office/powerpoint/2010/main" val="96302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1000"/>
                                        <p:tgtEl>
                                          <p:spTgt spid="52"/>
                                        </p:tgtEl>
                                      </p:cBhvr>
                                    </p:animEffect>
                                    <p:set>
                                      <p:cBhvr>
                                        <p:cTn id="23" dur="1" fill="hold">
                                          <p:stCondLst>
                                            <p:cond delay="999"/>
                                          </p:stCondLst>
                                        </p:cTn>
                                        <p:tgtEl>
                                          <p:spTgt spid="5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68"/>
                                        </p:tgtEl>
                                      </p:cBhvr>
                                    </p:animEffect>
                                    <p:set>
                                      <p:cBhvr>
                                        <p:cTn id="26" dur="1" fill="hold">
                                          <p:stCondLst>
                                            <p:cond delay="499"/>
                                          </p:stCondLst>
                                        </p:cTn>
                                        <p:tgtEl>
                                          <p:spTgt spid="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65"/>
                                        </p:tgtEl>
                                      </p:cBhvr>
                                    </p:animEffect>
                                    <p:set>
                                      <p:cBhvr>
                                        <p:cTn id="41" dur="1" fill="hold">
                                          <p:stCondLst>
                                            <p:cond delay="499"/>
                                          </p:stCondLst>
                                        </p:cTn>
                                        <p:tgtEl>
                                          <p:spTgt spid="65"/>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10" presetClass="entr" presetSubtype="0" fill="hold" nodeType="withEffect">
                                  <p:stCondLst>
                                    <p:cond delay="0"/>
                                  </p:stCondLst>
                                  <p:childTnLst>
                                    <p:set>
                                      <p:cBhvr>
                                        <p:cTn id="46" dur="1" fill="hold">
                                          <p:stCondLst>
                                            <p:cond delay="0"/>
                                          </p:stCondLst>
                                        </p:cTn>
                                        <p:tgtEl>
                                          <p:spTgt spid="633"/>
                                        </p:tgtEl>
                                        <p:attrNameLst>
                                          <p:attrName>style.visibility</p:attrName>
                                        </p:attrNameLst>
                                      </p:cBhvr>
                                      <p:to>
                                        <p:strVal val="visible"/>
                                      </p:to>
                                    </p:set>
                                    <p:animEffect transition="in" filter="fade">
                                      <p:cBhvr>
                                        <p:cTn id="47" dur="500"/>
                                        <p:tgtEl>
                                          <p:spTgt spid="6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500"/>
                                        <p:tgtEl>
                                          <p:spTgt spid="55"/>
                                        </p:tgtEl>
                                      </p:cBhvr>
                                    </p:animEffect>
                                    <p:set>
                                      <p:cBhvr>
                                        <p:cTn id="52" dur="1" fill="hold">
                                          <p:stCondLst>
                                            <p:cond delay="1499"/>
                                          </p:stCondLst>
                                        </p:cTn>
                                        <p:tgtEl>
                                          <p:spTgt spid="55"/>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1500"/>
                                        <p:tgtEl>
                                          <p:spTgt spid="70"/>
                                        </p:tgtEl>
                                      </p:cBhvr>
                                    </p:animEffect>
                                  </p:childTnLst>
                                </p:cTn>
                              </p:par>
                              <p:par>
                                <p:cTn id="56" presetID="22" presetClass="exit" presetSubtype="4" fill="hold" grpId="0" nodeType="withEffect">
                                  <p:stCondLst>
                                    <p:cond delay="0"/>
                                  </p:stCondLst>
                                  <p:childTnLst>
                                    <p:animEffect transition="out" filter="wipe(down)">
                                      <p:cBhvr>
                                        <p:cTn id="57" dur="2500"/>
                                        <p:tgtEl>
                                          <p:spTgt spid="53"/>
                                        </p:tgtEl>
                                      </p:cBhvr>
                                    </p:animEffect>
                                    <p:set>
                                      <p:cBhvr>
                                        <p:cTn id="58" dur="1" fill="hold">
                                          <p:stCondLst>
                                            <p:cond delay="2499"/>
                                          </p:stCondLst>
                                        </p:cTn>
                                        <p:tgtEl>
                                          <p:spTgt spid="53"/>
                                        </p:tgtEl>
                                        <p:attrNameLst>
                                          <p:attrName>style.visibility</p:attrName>
                                        </p:attrNameLst>
                                      </p:cBhvr>
                                      <p:to>
                                        <p:strVal val="hidden"/>
                                      </p:to>
                                    </p:set>
                                  </p:childTnLst>
                                </p:cTn>
                              </p:par>
                              <p:par>
                                <p:cTn id="59" presetID="10" presetClass="exit" presetSubtype="0" fill="hold" nodeType="withEffect">
                                  <p:stCondLst>
                                    <p:cond delay="900"/>
                                  </p:stCondLst>
                                  <p:childTnLst>
                                    <p:animEffect transition="out" filter="fade">
                                      <p:cBhvr>
                                        <p:cTn id="60" dur="1500"/>
                                        <p:tgtEl>
                                          <p:spTgt spid="633"/>
                                        </p:tgtEl>
                                      </p:cBhvr>
                                    </p:animEffect>
                                    <p:set>
                                      <p:cBhvr>
                                        <p:cTn id="61" dur="1" fill="hold">
                                          <p:stCondLst>
                                            <p:cond delay="1499"/>
                                          </p:stCondLst>
                                        </p:cTn>
                                        <p:tgtEl>
                                          <p:spTgt spid="633"/>
                                        </p:tgtEl>
                                        <p:attrNameLst>
                                          <p:attrName>style.visibility</p:attrName>
                                        </p:attrNameLst>
                                      </p:cBhvr>
                                      <p:to>
                                        <p:strVal val="hidden"/>
                                      </p:to>
                                    </p:set>
                                  </p:childTnLst>
                                </p:cTn>
                              </p:par>
                              <p:par>
                                <p:cTn id="62" presetID="10" presetClass="entr" presetSubtype="0" fill="hold" nodeType="withEffect">
                                  <p:stCondLst>
                                    <p:cond delay="900"/>
                                  </p:stCondLst>
                                  <p:childTnLst>
                                    <p:set>
                                      <p:cBhvr>
                                        <p:cTn id="63" dur="1" fill="hold">
                                          <p:stCondLst>
                                            <p:cond delay="0"/>
                                          </p:stCondLst>
                                        </p:cTn>
                                        <p:tgtEl>
                                          <p:spTgt spid="712"/>
                                        </p:tgtEl>
                                        <p:attrNameLst>
                                          <p:attrName>style.visibility</p:attrName>
                                        </p:attrNameLst>
                                      </p:cBhvr>
                                      <p:to>
                                        <p:strVal val="visible"/>
                                      </p:to>
                                    </p:set>
                                    <p:animEffect transition="in" filter="fade">
                                      <p:cBhvr>
                                        <p:cTn id="64" dur="1500"/>
                                        <p:tgtEl>
                                          <p:spTgt spid="712"/>
                                        </p:tgtEl>
                                      </p:cBhvr>
                                    </p:animEffect>
                                  </p:childTnLst>
                                </p:cTn>
                              </p:par>
                            </p:childTnLst>
                          </p:cTn>
                        </p:par>
                        <p:par>
                          <p:cTn id="65" fill="hold">
                            <p:stCondLst>
                              <p:cond delay="2500"/>
                            </p:stCondLst>
                            <p:childTnLst>
                              <p:par>
                                <p:cTn id="66" presetID="10" presetClass="exit" presetSubtype="0" fill="hold" nodeType="afterEffect">
                                  <p:stCondLst>
                                    <p:cond delay="0"/>
                                  </p:stCondLst>
                                  <p:childTnLst>
                                    <p:animEffect transition="out" filter="fade">
                                      <p:cBhvr>
                                        <p:cTn id="67" dur="1500"/>
                                        <p:tgtEl>
                                          <p:spTgt spid="712"/>
                                        </p:tgtEl>
                                      </p:cBhvr>
                                    </p:animEffect>
                                    <p:set>
                                      <p:cBhvr>
                                        <p:cTn id="68" dur="1" fill="hold">
                                          <p:stCondLst>
                                            <p:cond delay="1499"/>
                                          </p:stCondLst>
                                        </p:cTn>
                                        <p:tgtEl>
                                          <p:spTgt spid="712"/>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791"/>
                                        </p:tgtEl>
                                        <p:attrNameLst>
                                          <p:attrName>style.visibility</p:attrName>
                                        </p:attrNameLst>
                                      </p:cBhvr>
                                      <p:to>
                                        <p:strVal val="visible"/>
                                      </p:to>
                                    </p:set>
                                    <p:animEffect transition="in" filter="fade">
                                      <p:cBhvr>
                                        <p:cTn id="71" dur="1500"/>
                                        <p:tgtEl>
                                          <p:spTgt spid="79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69"/>
                                        </p:tgtEl>
                                      </p:cBhvr>
                                    </p:animEffect>
                                    <p:set>
                                      <p:cBhvr>
                                        <p:cTn id="76" dur="1" fill="hold">
                                          <p:stCondLst>
                                            <p:cond delay="499"/>
                                          </p:stCondLst>
                                        </p:cTn>
                                        <p:tgtEl>
                                          <p:spTgt spid="69"/>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870"/>
                                        </p:tgtEl>
                                        <p:attrNameLst>
                                          <p:attrName>style.visibility</p:attrName>
                                        </p:attrNameLst>
                                      </p:cBhvr>
                                      <p:to>
                                        <p:strVal val="visible"/>
                                      </p:to>
                                    </p:set>
                                    <p:animEffect transition="in" filter="fade">
                                      <p:cBhvr>
                                        <p:cTn id="79" dur="500"/>
                                        <p:tgtEl>
                                          <p:spTgt spid="87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500"/>
                                        <p:tgtEl>
                                          <p:spTgt spid="70"/>
                                        </p:tgtEl>
                                      </p:cBhvr>
                                    </p:animEffect>
                                    <p:set>
                                      <p:cBhvr>
                                        <p:cTn id="84" dur="1" fill="hold">
                                          <p:stCondLst>
                                            <p:cond delay="1499"/>
                                          </p:stCondLst>
                                        </p:cTn>
                                        <p:tgtEl>
                                          <p:spTgt spid="70"/>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1500"/>
                                        <p:tgtEl>
                                          <p:spTgt spid="55"/>
                                        </p:tgtEl>
                                      </p:cBhvr>
                                    </p:animEffect>
                                  </p:childTnLst>
                                </p:cTn>
                              </p:par>
                              <p:par>
                                <p:cTn id="88" presetID="22" presetClass="exit" presetSubtype="8" fill="hold" grpId="0" nodeType="withEffect">
                                  <p:stCondLst>
                                    <p:cond delay="0"/>
                                  </p:stCondLst>
                                  <p:childTnLst>
                                    <p:animEffect transition="out" filter="wipe(left)">
                                      <p:cBhvr>
                                        <p:cTn id="89" dur="3500"/>
                                        <p:tgtEl>
                                          <p:spTgt spid="54"/>
                                        </p:tgtEl>
                                      </p:cBhvr>
                                    </p:animEffect>
                                    <p:set>
                                      <p:cBhvr>
                                        <p:cTn id="90" dur="1" fill="hold">
                                          <p:stCondLst>
                                            <p:cond delay="3499"/>
                                          </p:stCondLst>
                                        </p:cTn>
                                        <p:tgtEl>
                                          <p:spTgt spid="54"/>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500"/>
                                        <p:tgtEl>
                                          <p:spTgt spid="791"/>
                                        </p:tgtEl>
                                      </p:cBhvr>
                                    </p:animEffect>
                                    <p:set>
                                      <p:cBhvr>
                                        <p:cTn id="93" dur="1" fill="hold">
                                          <p:stCondLst>
                                            <p:cond delay="1499"/>
                                          </p:stCondLst>
                                        </p:cTn>
                                        <p:tgtEl>
                                          <p:spTgt spid="791"/>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712"/>
                                        </p:tgtEl>
                                        <p:attrNameLst>
                                          <p:attrName>style.visibility</p:attrName>
                                        </p:attrNameLst>
                                      </p:cBhvr>
                                      <p:to>
                                        <p:strVal val="visible"/>
                                      </p:to>
                                    </p:set>
                                    <p:animEffect transition="in" filter="fade">
                                      <p:cBhvr>
                                        <p:cTn id="96" dur="1500"/>
                                        <p:tgtEl>
                                          <p:spTgt spid="712"/>
                                        </p:tgtEl>
                                      </p:cBhvr>
                                    </p:animEffect>
                                  </p:childTnLst>
                                </p:cTn>
                              </p:par>
                              <p:par>
                                <p:cTn id="97" presetID="10" presetClass="exit" presetSubtype="0" fill="hold" nodeType="withEffect">
                                  <p:stCondLst>
                                    <p:cond delay="1500"/>
                                  </p:stCondLst>
                                  <p:childTnLst>
                                    <p:animEffect transition="out" filter="fade">
                                      <p:cBhvr>
                                        <p:cTn id="98" dur="1500"/>
                                        <p:tgtEl>
                                          <p:spTgt spid="712"/>
                                        </p:tgtEl>
                                      </p:cBhvr>
                                    </p:animEffect>
                                    <p:set>
                                      <p:cBhvr>
                                        <p:cTn id="99" dur="1" fill="hold">
                                          <p:stCondLst>
                                            <p:cond delay="1499"/>
                                          </p:stCondLst>
                                        </p:cTn>
                                        <p:tgtEl>
                                          <p:spTgt spid="712"/>
                                        </p:tgtEl>
                                        <p:attrNameLst>
                                          <p:attrName>style.visibility</p:attrName>
                                        </p:attrNameLst>
                                      </p:cBhvr>
                                      <p:to>
                                        <p:strVal val="hidden"/>
                                      </p:to>
                                    </p:set>
                                  </p:childTnLst>
                                </p:cTn>
                              </p:par>
                              <p:par>
                                <p:cTn id="100" presetID="10" presetClass="entr" presetSubtype="0" fill="hold" nodeType="withEffect">
                                  <p:stCondLst>
                                    <p:cond delay="1500"/>
                                  </p:stCondLst>
                                  <p:childTnLst>
                                    <p:set>
                                      <p:cBhvr>
                                        <p:cTn id="101" dur="1" fill="hold">
                                          <p:stCondLst>
                                            <p:cond delay="0"/>
                                          </p:stCondLst>
                                        </p:cTn>
                                        <p:tgtEl>
                                          <p:spTgt spid="633"/>
                                        </p:tgtEl>
                                        <p:attrNameLst>
                                          <p:attrName>style.visibility</p:attrName>
                                        </p:attrNameLst>
                                      </p:cBhvr>
                                      <p:to>
                                        <p:strVal val="visible"/>
                                      </p:to>
                                    </p:set>
                                    <p:animEffect transition="in" filter="fade">
                                      <p:cBhvr>
                                        <p:cTn id="102" dur="1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67" grpId="0"/>
      <p:bldP spid="68" grpId="0" animBg="1"/>
      <p:bldP spid="68" grpId="1" animBg="1"/>
      <p:bldP spid="65" grpId="0"/>
      <p:bldP spid="65" grpId="1"/>
      <p:bldP spid="69" grpId="0"/>
      <p:bldP spid="69" grpId="1"/>
      <p:bldP spid="8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51B170-1A9B-4F90-ADE5-0344D787DA6F}"/>
              </a:ext>
            </a:extLst>
          </p:cNvPr>
          <p:cNvSpPr/>
          <p:nvPr/>
        </p:nvSpPr>
        <p:spPr>
          <a:xfrm>
            <a:off x="184360" y="258520"/>
            <a:ext cx="8755454"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Složena mišićna kontrakcija – nepotpuni tetanus</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grpSp>
        <p:nvGrpSpPr>
          <p:cNvPr id="5" name="Group 4"/>
          <p:cNvGrpSpPr/>
          <p:nvPr/>
        </p:nvGrpSpPr>
        <p:grpSpPr>
          <a:xfrm>
            <a:off x="742812" y="1495020"/>
            <a:ext cx="7794567" cy="4978315"/>
            <a:chOff x="705489" y="1784269"/>
            <a:chExt cx="7794567" cy="4978315"/>
          </a:xfrm>
        </p:grpSpPr>
        <p:grpSp>
          <p:nvGrpSpPr>
            <p:cNvPr id="6" name="Group 5"/>
            <p:cNvGrpSpPr/>
            <p:nvPr/>
          </p:nvGrpSpPr>
          <p:grpSpPr>
            <a:xfrm>
              <a:off x="705489" y="1784269"/>
              <a:ext cx="7794567" cy="4978315"/>
              <a:chOff x="610074" y="1879685"/>
              <a:chExt cx="7794567" cy="4978315"/>
            </a:xfrm>
          </p:grpSpPr>
          <p:grpSp>
            <p:nvGrpSpPr>
              <p:cNvPr id="10" name="Group 9"/>
              <p:cNvGrpSpPr/>
              <p:nvPr/>
            </p:nvGrpSpPr>
            <p:grpSpPr>
              <a:xfrm>
                <a:off x="610074" y="1879685"/>
                <a:ext cx="7794567" cy="4704374"/>
                <a:chOff x="729343" y="2030759"/>
                <a:chExt cx="7794567" cy="4704374"/>
              </a:xfrm>
            </p:grpSpPr>
            <p:grpSp>
              <p:nvGrpSpPr>
                <p:cNvPr id="12" name="Group 11"/>
                <p:cNvGrpSpPr/>
                <p:nvPr/>
              </p:nvGrpSpPr>
              <p:grpSpPr>
                <a:xfrm>
                  <a:off x="729343" y="2030759"/>
                  <a:ext cx="7794567" cy="4381390"/>
                  <a:chOff x="729343" y="2213639"/>
                  <a:chExt cx="7794567" cy="4381390"/>
                </a:xfrm>
              </p:grpSpPr>
              <p:grpSp>
                <p:nvGrpSpPr>
                  <p:cNvPr id="22" name="Group 21"/>
                  <p:cNvGrpSpPr/>
                  <p:nvPr/>
                </p:nvGrpSpPr>
                <p:grpSpPr>
                  <a:xfrm>
                    <a:off x="729343" y="2213639"/>
                    <a:ext cx="7794567" cy="4208931"/>
                    <a:chOff x="729343" y="2213639"/>
                    <a:chExt cx="7794567" cy="4208931"/>
                  </a:xfrm>
                </p:grpSpPr>
                <p:sp>
                  <p:nvSpPr>
                    <p:cNvPr id="37" name="Rectangle 36"/>
                    <p:cNvSpPr/>
                    <p:nvPr/>
                  </p:nvSpPr>
                  <p:spPr>
                    <a:xfrm>
                      <a:off x="729343" y="2314943"/>
                      <a:ext cx="7696200" cy="4107627"/>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04863" y="2213639"/>
                      <a:ext cx="7719047" cy="414183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480241" y="6393357"/>
                    <a:ext cx="2331538" cy="201672"/>
                    <a:chOff x="1480241" y="6393357"/>
                    <a:chExt cx="2331538" cy="201672"/>
                  </a:xfrm>
                </p:grpSpPr>
                <p:cxnSp>
                  <p:nvCxnSpPr>
                    <p:cNvPr id="33" name="Straight Connector 32"/>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811779"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811779" y="6393357"/>
                    <a:ext cx="2331538" cy="201672"/>
                    <a:chOff x="1480241" y="6393357"/>
                    <a:chExt cx="2331538" cy="201672"/>
                  </a:xfrm>
                </p:grpSpPr>
                <p:cxnSp>
                  <p:nvCxnSpPr>
                    <p:cNvPr id="29" name="Straight Connector 28"/>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811779"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143317" y="6393357"/>
                    <a:ext cx="1546005" cy="201672"/>
                    <a:chOff x="1480241" y="6393357"/>
                    <a:chExt cx="1546005" cy="201672"/>
                  </a:xfrm>
                </p:grpSpPr>
                <p:cxnSp>
                  <p:nvCxnSpPr>
                    <p:cNvPr id="26" name="Straight Connector 25"/>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 name="TextBox 12"/>
                <p:cNvSpPr txBox="1"/>
                <p:nvPr/>
              </p:nvSpPr>
              <p:spPr>
                <a:xfrm>
                  <a:off x="1267971" y="6359435"/>
                  <a:ext cx="388316" cy="369332"/>
                </a:xfrm>
                <a:prstGeom prst="rect">
                  <a:avLst/>
                </a:prstGeom>
                <a:noFill/>
              </p:spPr>
              <p:txBody>
                <a:bodyPr wrap="square" rtlCol="0">
                  <a:spAutoFit/>
                </a:bodyPr>
                <a:lstStyle/>
                <a:p>
                  <a:r>
                    <a:rPr lang="sr-Latn-RS" b="1">
                      <a:latin typeface="Garamond" panose="02020404030301010803" pitchFamily="18" charset="0"/>
                    </a:rPr>
                    <a:t>10</a:t>
                  </a:r>
                  <a:endParaRPr lang="en-US" b="1">
                    <a:latin typeface="Garamond" panose="02020404030301010803" pitchFamily="18" charset="0"/>
                  </a:endParaRPr>
                </a:p>
              </p:txBody>
            </p:sp>
            <p:sp>
              <p:nvSpPr>
                <p:cNvPr id="14" name="TextBox 13"/>
                <p:cNvSpPr txBox="1"/>
                <p:nvPr/>
              </p:nvSpPr>
              <p:spPr>
                <a:xfrm>
                  <a:off x="2030673" y="6359435"/>
                  <a:ext cx="411146" cy="369332"/>
                </a:xfrm>
                <a:prstGeom prst="rect">
                  <a:avLst/>
                </a:prstGeom>
                <a:noFill/>
              </p:spPr>
              <p:txBody>
                <a:bodyPr wrap="square" rtlCol="0">
                  <a:spAutoFit/>
                </a:bodyPr>
                <a:lstStyle/>
                <a:p>
                  <a:r>
                    <a:rPr lang="sr-Latn-RS" b="1">
                      <a:latin typeface="Garamond" panose="02020404030301010803" pitchFamily="18" charset="0"/>
                    </a:rPr>
                    <a:t>20</a:t>
                  </a:r>
                  <a:endParaRPr lang="en-US" b="1">
                    <a:latin typeface="Garamond" panose="02020404030301010803" pitchFamily="18" charset="0"/>
                  </a:endParaRPr>
                </a:p>
              </p:txBody>
            </p:sp>
            <p:sp>
              <p:nvSpPr>
                <p:cNvPr id="15" name="TextBox 14"/>
                <p:cNvSpPr txBox="1"/>
                <p:nvPr/>
              </p:nvSpPr>
              <p:spPr>
                <a:xfrm>
                  <a:off x="2820673" y="6359435"/>
                  <a:ext cx="411146" cy="369332"/>
                </a:xfrm>
                <a:prstGeom prst="rect">
                  <a:avLst/>
                </a:prstGeom>
                <a:noFill/>
              </p:spPr>
              <p:txBody>
                <a:bodyPr wrap="square" rtlCol="0">
                  <a:spAutoFit/>
                </a:bodyPr>
                <a:lstStyle/>
                <a:p>
                  <a:r>
                    <a:rPr lang="sr-Latn-RS" b="1">
                      <a:latin typeface="Garamond" panose="02020404030301010803" pitchFamily="18" charset="0"/>
                    </a:rPr>
                    <a:t>30</a:t>
                  </a:r>
                  <a:endParaRPr lang="en-US" b="1">
                    <a:latin typeface="Garamond" panose="02020404030301010803" pitchFamily="18" charset="0"/>
                  </a:endParaRPr>
                </a:p>
              </p:txBody>
            </p:sp>
            <p:sp>
              <p:nvSpPr>
                <p:cNvPr id="16" name="TextBox 15"/>
                <p:cNvSpPr txBox="1"/>
                <p:nvPr/>
              </p:nvSpPr>
              <p:spPr>
                <a:xfrm>
                  <a:off x="3606205" y="6359435"/>
                  <a:ext cx="411146" cy="369332"/>
                </a:xfrm>
                <a:prstGeom prst="rect">
                  <a:avLst/>
                </a:prstGeom>
                <a:noFill/>
              </p:spPr>
              <p:txBody>
                <a:bodyPr wrap="square" rtlCol="0">
                  <a:spAutoFit/>
                </a:bodyPr>
                <a:lstStyle/>
                <a:p>
                  <a:r>
                    <a:rPr lang="sr-Latn-RS" b="1">
                      <a:latin typeface="Garamond" panose="02020404030301010803" pitchFamily="18" charset="0"/>
                    </a:rPr>
                    <a:t>40</a:t>
                  </a:r>
                  <a:endParaRPr lang="en-US" b="1">
                    <a:latin typeface="Garamond" panose="02020404030301010803" pitchFamily="18" charset="0"/>
                  </a:endParaRPr>
                </a:p>
              </p:txBody>
            </p:sp>
            <p:sp>
              <p:nvSpPr>
                <p:cNvPr id="17" name="TextBox 16"/>
                <p:cNvSpPr txBox="1"/>
                <p:nvPr/>
              </p:nvSpPr>
              <p:spPr>
                <a:xfrm>
                  <a:off x="4376440" y="6359435"/>
                  <a:ext cx="411146" cy="369332"/>
                </a:xfrm>
                <a:prstGeom prst="rect">
                  <a:avLst/>
                </a:prstGeom>
                <a:noFill/>
              </p:spPr>
              <p:txBody>
                <a:bodyPr wrap="square" rtlCol="0">
                  <a:spAutoFit/>
                </a:bodyPr>
                <a:lstStyle/>
                <a:p>
                  <a:r>
                    <a:rPr lang="sr-Latn-RS" b="1">
                      <a:latin typeface="Garamond" panose="02020404030301010803" pitchFamily="18" charset="0"/>
                    </a:rPr>
                    <a:t>50</a:t>
                  </a:r>
                  <a:endParaRPr lang="en-US" b="1">
                    <a:latin typeface="Garamond" panose="02020404030301010803" pitchFamily="18" charset="0"/>
                  </a:endParaRPr>
                </a:p>
              </p:txBody>
            </p:sp>
            <p:sp>
              <p:nvSpPr>
                <p:cNvPr id="18" name="TextBox 17"/>
                <p:cNvSpPr txBox="1"/>
                <p:nvPr/>
              </p:nvSpPr>
              <p:spPr>
                <a:xfrm>
                  <a:off x="5150701" y="6359435"/>
                  <a:ext cx="411146" cy="369332"/>
                </a:xfrm>
                <a:prstGeom prst="rect">
                  <a:avLst/>
                </a:prstGeom>
                <a:noFill/>
              </p:spPr>
              <p:txBody>
                <a:bodyPr wrap="square" rtlCol="0">
                  <a:spAutoFit/>
                </a:bodyPr>
                <a:lstStyle/>
                <a:p>
                  <a:r>
                    <a:rPr lang="sr-Latn-RS" b="1">
                      <a:latin typeface="Garamond" panose="02020404030301010803" pitchFamily="18" charset="0"/>
                    </a:rPr>
                    <a:t>60</a:t>
                  </a:r>
                  <a:endParaRPr lang="en-US" b="1">
                    <a:latin typeface="Garamond" panose="02020404030301010803" pitchFamily="18" charset="0"/>
                  </a:endParaRPr>
                </a:p>
              </p:txBody>
            </p:sp>
            <p:sp>
              <p:nvSpPr>
                <p:cNvPr id="19" name="TextBox 18"/>
                <p:cNvSpPr txBox="1"/>
                <p:nvPr/>
              </p:nvSpPr>
              <p:spPr>
                <a:xfrm>
                  <a:off x="5936234" y="6360533"/>
                  <a:ext cx="411146" cy="369332"/>
                </a:xfrm>
                <a:prstGeom prst="rect">
                  <a:avLst/>
                </a:prstGeom>
                <a:noFill/>
              </p:spPr>
              <p:txBody>
                <a:bodyPr wrap="square" rtlCol="0">
                  <a:spAutoFit/>
                </a:bodyPr>
                <a:lstStyle/>
                <a:p>
                  <a:r>
                    <a:rPr lang="sr-Latn-RS" b="1">
                      <a:latin typeface="Garamond" panose="02020404030301010803" pitchFamily="18" charset="0"/>
                    </a:rPr>
                    <a:t>70</a:t>
                  </a:r>
                  <a:endParaRPr lang="en-US" b="1">
                    <a:latin typeface="Garamond" panose="02020404030301010803" pitchFamily="18" charset="0"/>
                  </a:endParaRPr>
                </a:p>
              </p:txBody>
            </p:sp>
            <p:sp>
              <p:nvSpPr>
                <p:cNvPr id="20" name="TextBox 19"/>
                <p:cNvSpPr txBox="1"/>
                <p:nvPr/>
              </p:nvSpPr>
              <p:spPr>
                <a:xfrm>
                  <a:off x="6705164" y="6359527"/>
                  <a:ext cx="411146" cy="369332"/>
                </a:xfrm>
                <a:prstGeom prst="rect">
                  <a:avLst/>
                </a:prstGeom>
                <a:noFill/>
              </p:spPr>
              <p:txBody>
                <a:bodyPr wrap="square" rtlCol="0">
                  <a:spAutoFit/>
                </a:bodyPr>
                <a:lstStyle/>
                <a:p>
                  <a:r>
                    <a:rPr lang="sr-Latn-RS" b="1">
                      <a:latin typeface="Garamond" panose="02020404030301010803" pitchFamily="18" charset="0"/>
                    </a:rPr>
                    <a:t>80</a:t>
                  </a:r>
                  <a:endParaRPr lang="en-US" b="1">
                    <a:latin typeface="Garamond" panose="02020404030301010803" pitchFamily="18" charset="0"/>
                  </a:endParaRPr>
                </a:p>
              </p:txBody>
            </p:sp>
            <p:sp>
              <p:nvSpPr>
                <p:cNvPr id="21" name="TextBox 20"/>
                <p:cNvSpPr txBox="1"/>
                <p:nvPr/>
              </p:nvSpPr>
              <p:spPr>
                <a:xfrm>
                  <a:off x="7490697" y="6365801"/>
                  <a:ext cx="411146" cy="369332"/>
                </a:xfrm>
                <a:prstGeom prst="rect">
                  <a:avLst/>
                </a:prstGeom>
                <a:noFill/>
              </p:spPr>
              <p:txBody>
                <a:bodyPr wrap="square" rtlCol="0">
                  <a:spAutoFit/>
                </a:bodyPr>
                <a:lstStyle/>
                <a:p>
                  <a:r>
                    <a:rPr lang="sr-Latn-RS" b="1">
                      <a:latin typeface="Garamond" panose="02020404030301010803" pitchFamily="18" charset="0"/>
                    </a:rPr>
                    <a:t>90</a:t>
                  </a:r>
                  <a:endParaRPr lang="en-US" b="1">
                    <a:latin typeface="Garamond" panose="02020404030301010803" pitchFamily="18" charset="0"/>
                  </a:endParaRPr>
                </a:p>
              </p:txBody>
            </p:sp>
          </p:grpSp>
          <p:sp>
            <p:nvSpPr>
              <p:cNvPr id="11" name="TextBox 10"/>
              <p:cNvSpPr txBox="1"/>
              <p:nvPr/>
            </p:nvSpPr>
            <p:spPr>
              <a:xfrm>
                <a:off x="3868566" y="6488668"/>
                <a:ext cx="1574012" cy="369332"/>
              </a:xfrm>
              <a:prstGeom prst="rect">
                <a:avLst/>
              </a:prstGeom>
              <a:noFill/>
            </p:spPr>
            <p:txBody>
              <a:bodyPr wrap="square" rtlCol="0">
                <a:spAutoFit/>
              </a:bodyPr>
              <a:lstStyle/>
              <a:p>
                <a:r>
                  <a:rPr lang="sr-Latn-RS" b="1">
                    <a:latin typeface="Garamond" panose="02020404030301010803" pitchFamily="18" charset="0"/>
                  </a:rPr>
                  <a:t>Vreme (ms)</a:t>
                </a:r>
                <a:endParaRPr lang="en-US" b="1">
                  <a:latin typeface="Garamond" panose="02020404030301010803" pitchFamily="18" charset="0"/>
                </a:endParaRPr>
              </a:p>
            </p:txBody>
          </p:sp>
        </p:grpSp>
        <p:sp>
          <p:nvSpPr>
            <p:cNvPr id="7" name="Rectangle 6"/>
            <p:cNvSpPr/>
            <p:nvPr/>
          </p:nvSpPr>
          <p:spPr>
            <a:xfrm>
              <a:off x="745663" y="2011862"/>
              <a:ext cx="297756" cy="3947792"/>
            </a:xfrm>
            <a:prstGeom prst="rect">
              <a:avLst/>
            </a:prstGeom>
            <a:solidFill>
              <a:srgbClr val="FCECC8"/>
            </a:solidFill>
            <a:ln>
              <a:solidFill>
                <a:srgbClr val="FCE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43420" y="2011862"/>
              <a:ext cx="1737170" cy="3947688"/>
            </a:xfrm>
            <a:prstGeom prst="rect">
              <a:avLst/>
            </a:prstGeom>
            <a:solidFill>
              <a:srgbClr val="F9CEBE"/>
            </a:solidFill>
            <a:ln>
              <a:solidFill>
                <a:srgbClr val="F9C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96819" y="2011862"/>
              <a:ext cx="5612157"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Arrow Connector 42"/>
          <p:cNvCxnSpPr/>
          <p:nvPr/>
        </p:nvCxnSpPr>
        <p:spPr>
          <a:xfrm flipV="1">
            <a:off x="727679"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727679" y="1770896"/>
            <a:ext cx="7718620" cy="3851226"/>
          </a:xfrm>
          <a:custGeom>
            <a:avLst/>
            <a:gdLst>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78169 w 7532077"/>
              <a:gd name="connsiteY6" fmla="*/ 1444804 h 3860664"/>
              <a:gd name="connsiteX7" fmla="*/ 1383323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59357 h 3860664"/>
              <a:gd name="connsiteX18" fmla="*/ 4097215 w 7532077"/>
              <a:gd name="connsiteY18" fmla="*/ 682804 h 3860664"/>
              <a:gd name="connsiteX19" fmla="*/ 4237892 w 7532077"/>
              <a:gd name="connsiteY19" fmla="*/ 776588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30544 w 7532077"/>
              <a:gd name="connsiteY6" fmla="*/ 1440042 h 3860664"/>
              <a:gd name="connsiteX7" fmla="*/ 1383323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59357 h 3860664"/>
              <a:gd name="connsiteX18" fmla="*/ 4097215 w 7532077"/>
              <a:gd name="connsiteY18" fmla="*/ 682804 h 3860664"/>
              <a:gd name="connsiteX19" fmla="*/ 4237892 w 7532077"/>
              <a:gd name="connsiteY19" fmla="*/ 776588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9594 w 7532077"/>
              <a:gd name="connsiteY6" fmla="*/ 1463854 h 3860664"/>
              <a:gd name="connsiteX7" fmla="*/ 1383323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59357 h 3860664"/>
              <a:gd name="connsiteX18" fmla="*/ 4097215 w 7532077"/>
              <a:gd name="connsiteY18" fmla="*/ 682804 h 3860664"/>
              <a:gd name="connsiteX19" fmla="*/ 4237892 w 7532077"/>
              <a:gd name="connsiteY19" fmla="*/ 776588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9594 w 7532077"/>
              <a:gd name="connsiteY6" fmla="*/ 1463854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59357 h 3860664"/>
              <a:gd name="connsiteX18" fmla="*/ 4097215 w 7532077"/>
              <a:gd name="connsiteY18" fmla="*/ 682804 h 3860664"/>
              <a:gd name="connsiteX19" fmla="*/ 4237892 w 7532077"/>
              <a:gd name="connsiteY19" fmla="*/ 776588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9594 w 7532077"/>
              <a:gd name="connsiteY6" fmla="*/ 1463854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776588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9594 w 7532077"/>
              <a:gd name="connsiteY6" fmla="*/ 1463854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9594 w 7532077"/>
              <a:gd name="connsiteY6" fmla="*/ 1463854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64015 w 7532077"/>
              <a:gd name="connsiteY27" fmla="*/ 442480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02103 w 7532077"/>
              <a:gd name="connsiteY27" fmla="*/ 428192 h 3860664"/>
              <a:gd name="connsiteX28" fmla="*/ 5310554 w 7532077"/>
              <a:gd name="connsiteY28" fmla="*/ 495234 h 3860664"/>
              <a:gd name="connsiteX29" fmla="*/ 5369169 w 7532077"/>
              <a:gd name="connsiteY29" fmla="*/ 577296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02103 w 7532077"/>
              <a:gd name="connsiteY27" fmla="*/ 428192 h 3860664"/>
              <a:gd name="connsiteX28" fmla="*/ 5310554 w 7532077"/>
              <a:gd name="connsiteY28" fmla="*/ 495234 h 3860664"/>
              <a:gd name="connsiteX29" fmla="*/ 5380599 w 7532077"/>
              <a:gd name="connsiteY29" fmla="*/ 62111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02103 w 7532077"/>
              <a:gd name="connsiteY27" fmla="*/ 428192 h 3860664"/>
              <a:gd name="connsiteX28" fmla="*/ 5255309 w 7532077"/>
              <a:gd name="connsiteY28" fmla="*/ 481899 h 3860664"/>
              <a:gd name="connsiteX29" fmla="*/ 5380599 w 7532077"/>
              <a:gd name="connsiteY29" fmla="*/ 62111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70585 w 7532077"/>
              <a:gd name="connsiteY26" fmla="*/ 454204 h 3860664"/>
              <a:gd name="connsiteX27" fmla="*/ 5102103 w 7532077"/>
              <a:gd name="connsiteY27" fmla="*/ 428192 h 3860664"/>
              <a:gd name="connsiteX28" fmla="*/ 5255309 w 7532077"/>
              <a:gd name="connsiteY28" fmla="*/ 481899 h 3860664"/>
              <a:gd name="connsiteX29" fmla="*/ 5380599 w 7532077"/>
              <a:gd name="connsiteY29" fmla="*/ 62111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80599 w 7532077"/>
              <a:gd name="connsiteY29" fmla="*/ 62111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6025662 w 7532077"/>
              <a:gd name="connsiteY36" fmla="*/ 278357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55677 w 7532077"/>
              <a:gd name="connsiteY35" fmla="*/ 319388 h 3860664"/>
              <a:gd name="connsiteX36" fmla="*/ 5978037 w 7532077"/>
              <a:gd name="connsiteY36" fmla="*/ 265022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27102 w 7532077"/>
              <a:gd name="connsiteY35" fmla="*/ 355583 h 3860664"/>
              <a:gd name="connsiteX36" fmla="*/ 5978037 w 7532077"/>
              <a:gd name="connsiteY36" fmla="*/ 265022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27102 w 7532077"/>
              <a:gd name="connsiteY35" fmla="*/ 355583 h 3860664"/>
              <a:gd name="connsiteX36" fmla="*/ 5955177 w 7532077"/>
              <a:gd name="connsiteY36" fmla="*/ 253592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27102 w 7532077"/>
              <a:gd name="connsiteY35" fmla="*/ 355583 h 3860664"/>
              <a:gd name="connsiteX36" fmla="*/ 5955177 w 7532077"/>
              <a:gd name="connsiteY36" fmla="*/ 253592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27102 w 7532077"/>
              <a:gd name="connsiteY35" fmla="*/ 355583 h 3860664"/>
              <a:gd name="connsiteX36" fmla="*/ 5955177 w 7532077"/>
              <a:gd name="connsiteY36" fmla="*/ 253592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27102 w 7532077"/>
              <a:gd name="connsiteY35" fmla="*/ 355583 h 3860664"/>
              <a:gd name="connsiteX36" fmla="*/ 5955177 w 7532077"/>
              <a:gd name="connsiteY36" fmla="*/ 253592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27102 w 7532077"/>
              <a:gd name="connsiteY35" fmla="*/ 355583 h 3860664"/>
              <a:gd name="connsiteX36" fmla="*/ 5955177 w 7532077"/>
              <a:gd name="connsiteY36" fmla="*/ 253592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06147 w 7532077"/>
              <a:gd name="connsiteY35" fmla="*/ 349868 h 3860664"/>
              <a:gd name="connsiteX36" fmla="*/ 5955177 w 7532077"/>
              <a:gd name="connsiteY36" fmla="*/ 253592 h 3860664"/>
              <a:gd name="connsiteX37" fmla="*/ 6137031 w 7532077"/>
              <a:gd name="connsiteY37" fmla="*/ 354557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06147 w 7532077"/>
              <a:gd name="connsiteY35" fmla="*/ 349868 h 3860664"/>
              <a:gd name="connsiteX36" fmla="*/ 5955177 w 7532077"/>
              <a:gd name="connsiteY36" fmla="*/ 253592 h 3860664"/>
              <a:gd name="connsiteX37" fmla="*/ 6110361 w 7532077"/>
              <a:gd name="connsiteY37" fmla="*/ 318362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06147 w 7532077"/>
              <a:gd name="connsiteY35" fmla="*/ 349868 h 3860664"/>
              <a:gd name="connsiteX36" fmla="*/ 5955177 w 7532077"/>
              <a:gd name="connsiteY36" fmla="*/ 253592 h 3860664"/>
              <a:gd name="connsiteX37" fmla="*/ 6110361 w 7532077"/>
              <a:gd name="connsiteY37" fmla="*/ 318362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46985 w 7532077"/>
              <a:gd name="connsiteY43" fmla="*/ 161127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06147 w 7532077"/>
              <a:gd name="connsiteY35" fmla="*/ 349868 h 3860664"/>
              <a:gd name="connsiteX36" fmla="*/ 5955177 w 7532077"/>
              <a:gd name="connsiteY36" fmla="*/ 253592 h 3860664"/>
              <a:gd name="connsiteX37" fmla="*/ 6110361 w 7532077"/>
              <a:gd name="connsiteY37" fmla="*/ 318362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18410 w 7532077"/>
              <a:gd name="connsiteY43" fmla="*/ 163032 h 3860664"/>
              <a:gd name="connsiteX44" fmla="*/ 6758354 w 7532077"/>
              <a:gd name="connsiteY44" fmla="*/ 120096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06147 w 7532077"/>
              <a:gd name="connsiteY35" fmla="*/ 349868 h 3860664"/>
              <a:gd name="connsiteX36" fmla="*/ 5955177 w 7532077"/>
              <a:gd name="connsiteY36" fmla="*/ 253592 h 3860664"/>
              <a:gd name="connsiteX37" fmla="*/ 6110361 w 7532077"/>
              <a:gd name="connsiteY37" fmla="*/ 318362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18410 w 7532077"/>
              <a:gd name="connsiteY43" fmla="*/ 163032 h 3860664"/>
              <a:gd name="connsiteX44" fmla="*/ 6724064 w 7532077"/>
              <a:gd name="connsiteY44" fmla="*/ 118191 h 3860664"/>
              <a:gd name="connsiteX45" fmla="*/ 685213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06147 w 7532077"/>
              <a:gd name="connsiteY35" fmla="*/ 349868 h 3860664"/>
              <a:gd name="connsiteX36" fmla="*/ 5955177 w 7532077"/>
              <a:gd name="connsiteY36" fmla="*/ 253592 h 3860664"/>
              <a:gd name="connsiteX37" fmla="*/ 6110361 w 7532077"/>
              <a:gd name="connsiteY37" fmla="*/ 318362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18410 w 7532077"/>
              <a:gd name="connsiteY43" fmla="*/ 163032 h 3860664"/>
              <a:gd name="connsiteX44" fmla="*/ 6724064 w 7532077"/>
              <a:gd name="connsiteY44" fmla="*/ 118191 h 3860664"/>
              <a:gd name="connsiteX45" fmla="*/ 6829279 w 7532077"/>
              <a:gd name="connsiteY45" fmla="*/ 184573 h 3860664"/>
              <a:gd name="connsiteX46" fmla="*/ 6904892 w 7532077"/>
              <a:gd name="connsiteY46" fmla="*/ 348696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06147 w 7532077"/>
              <a:gd name="connsiteY35" fmla="*/ 349868 h 3860664"/>
              <a:gd name="connsiteX36" fmla="*/ 5955177 w 7532077"/>
              <a:gd name="connsiteY36" fmla="*/ 253592 h 3860664"/>
              <a:gd name="connsiteX37" fmla="*/ 6110361 w 7532077"/>
              <a:gd name="connsiteY37" fmla="*/ 318362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18410 w 7532077"/>
              <a:gd name="connsiteY43" fmla="*/ 163032 h 3860664"/>
              <a:gd name="connsiteX44" fmla="*/ 6724064 w 7532077"/>
              <a:gd name="connsiteY44" fmla="*/ 118191 h 3860664"/>
              <a:gd name="connsiteX45" fmla="*/ 6829279 w 7532077"/>
              <a:gd name="connsiteY45" fmla="*/ 184573 h 3860664"/>
              <a:gd name="connsiteX46" fmla="*/ 6887747 w 7532077"/>
              <a:gd name="connsiteY46" fmla="*/ 316311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3896 h 3860664"/>
              <a:gd name="connsiteX1" fmla="*/ 181708 w 7532077"/>
              <a:gd name="connsiteY1" fmla="*/ 3853896 h 3860664"/>
              <a:gd name="connsiteX2" fmla="*/ 345831 w 7532077"/>
              <a:gd name="connsiteY2" fmla="*/ 3783557 h 3860664"/>
              <a:gd name="connsiteX3" fmla="*/ 463062 w 7532077"/>
              <a:gd name="connsiteY3" fmla="*/ 3578404 h 3860664"/>
              <a:gd name="connsiteX4" fmla="*/ 580292 w 7532077"/>
              <a:gd name="connsiteY4" fmla="*/ 3080173 h 3860664"/>
              <a:gd name="connsiteX5" fmla="*/ 914400 w 7532077"/>
              <a:gd name="connsiteY5" fmla="*/ 1925450 h 3860664"/>
              <a:gd name="connsiteX6" fmla="*/ 1140069 w 7532077"/>
              <a:gd name="connsiteY6" fmla="*/ 1449567 h 3860664"/>
              <a:gd name="connsiteX7" fmla="*/ 1369036 w 7532077"/>
              <a:gd name="connsiteY7" fmla="*/ 1169311 h 3860664"/>
              <a:gd name="connsiteX8" fmla="*/ 1629508 w 7532077"/>
              <a:gd name="connsiteY8" fmla="*/ 964157 h 3860664"/>
              <a:gd name="connsiteX9" fmla="*/ 1987062 w 7532077"/>
              <a:gd name="connsiteY9" fmla="*/ 835204 h 3860664"/>
              <a:gd name="connsiteX10" fmla="*/ 2344615 w 7532077"/>
              <a:gd name="connsiteY10" fmla="*/ 911404 h 3860664"/>
              <a:gd name="connsiteX11" fmla="*/ 2719754 w 7532077"/>
              <a:gd name="connsiteY11" fmla="*/ 1104834 h 3860664"/>
              <a:gd name="connsiteX12" fmla="*/ 3012831 w 7532077"/>
              <a:gd name="connsiteY12" fmla="*/ 1309988 h 3860664"/>
              <a:gd name="connsiteX13" fmla="*/ 3223846 w 7532077"/>
              <a:gd name="connsiteY13" fmla="*/ 1339296 h 3860664"/>
              <a:gd name="connsiteX14" fmla="*/ 3393831 w 7532077"/>
              <a:gd name="connsiteY14" fmla="*/ 1163450 h 3860664"/>
              <a:gd name="connsiteX15" fmla="*/ 3563815 w 7532077"/>
              <a:gd name="connsiteY15" fmla="*/ 852788 h 3860664"/>
              <a:gd name="connsiteX16" fmla="*/ 3704492 w 7532077"/>
              <a:gd name="connsiteY16" fmla="*/ 700388 h 3860664"/>
              <a:gd name="connsiteX17" fmla="*/ 3886200 w 7532077"/>
              <a:gd name="connsiteY17" fmla="*/ 635544 h 3860664"/>
              <a:gd name="connsiteX18" fmla="*/ 4097215 w 7532077"/>
              <a:gd name="connsiteY18" fmla="*/ 682804 h 3860664"/>
              <a:gd name="connsiteX19" fmla="*/ 4237892 w 7532077"/>
              <a:gd name="connsiteY19" fmla="*/ 809925 h 3860664"/>
              <a:gd name="connsiteX20" fmla="*/ 4343400 w 7532077"/>
              <a:gd name="connsiteY20" fmla="*/ 964157 h 3860664"/>
              <a:gd name="connsiteX21" fmla="*/ 4437185 w 7532077"/>
              <a:gd name="connsiteY21" fmla="*/ 1110696 h 3860664"/>
              <a:gd name="connsiteX22" fmla="*/ 4566139 w 7532077"/>
              <a:gd name="connsiteY22" fmla="*/ 1110696 h 3860664"/>
              <a:gd name="connsiteX23" fmla="*/ 4630615 w 7532077"/>
              <a:gd name="connsiteY23" fmla="*/ 1022773 h 3860664"/>
              <a:gd name="connsiteX24" fmla="*/ 4724400 w 7532077"/>
              <a:gd name="connsiteY24" fmla="*/ 770727 h 3860664"/>
              <a:gd name="connsiteX25" fmla="*/ 4835769 w 7532077"/>
              <a:gd name="connsiteY25" fmla="*/ 547988 h 3860664"/>
              <a:gd name="connsiteX26" fmla="*/ 4955345 w 7532077"/>
              <a:gd name="connsiteY26" fmla="*/ 452299 h 3860664"/>
              <a:gd name="connsiteX27" fmla="*/ 5102103 w 7532077"/>
              <a:gd name="connsiteY27" fmla="*/ 428192 h 3860664"/>
              <a:gd name="connsiteX28" fmla="*/ 5255309 w 7532077"/>
              <a:gd name="connsiteY28" fmla="*/ 481899 h 3860664"/>
              <a:gd name="connsiteX29" fmla="*/ 5361549 w 7532077"/>
              <a:gd name="connsiteY29" fmla="*/ 609681 h 3860664"/>
              <a:gd name="connsiteX30" fmla="*/ 5439508 w 7532077"/>
              <a:gd name="connsiteY30" fmla="*/ 741419 h 3860664"/>
              <a:gd name="connsiteX31" fmla="*/ 5509846 w 7532077"/>
              <a:gd name="connsiteY31" fmla="*/ 805896 h 3860664"/>
              <a:gd name="connsiteX32" fmla="*/ 5597769 w 7532077"/>
              <a:gd name="connsiteY32" fmla="*/ 805896 h 3860664"/>
              <a:gd name="connsiteX33" fmla="*/ 5685692 w 7532077"/>
              <a:gd name="connsiteY33" fmla="*/ 694527 h 3860664"/>
              <a:gd name="connsiteX34" fmla="*/ 5756031 w 7532077"/>
              <a:gd name="connsiteY34" fmla="*/ 460065 h 3860664"/>
              <a:gd name="connsiteX35" fmla="*/ 5806147 w 7532077"/>
              <a:gd name="connsiteY35" fmla="*/ 349868 h 3860664"/>
              <a:gd name="connsiteX36" fmla="*/ 5955177 w 7532077"/>
              <a:gd name="connsiteY36" fmla="*/ 253592 h 3860664"/>
              <a:gd name="connsiteX37" fmla="*/ 6110361 w 7532077"/>
              <a:gd name="connsiteY37" fmla="*/ 318362 h 3860664"/>
              <a:gd name="connsiteX38" fmla="*/ 6195646 w 7532077"/>
              <a:gd name="connsiteY38" fmla="*/ 465927 h 3860664"/>
              <a:gd name="connsiteX39" fmla="*/ 6271846 w 7532077"/>
              <a:gd name="connsiteY39" fmla="*/ 665219 h 3860664"/>
              <a:gd name="connsiteX40" fmla="*/ 6383215 w 7532077"/>
              <a:gd name="connsiteY40" fmla="*/ 659357 h 3860664"/>
              <a:gd name="connsiteX41" fmla="*/ 6477000 w 7532077"/>
              <a:gd name="connsiteY41" fmla="*/ 448342 h 3860664"/>
              <a:gd name="connsiteX42" fmla="*/ 6547339 w 7532077"/>
              <a:gd name="connsiteY42" fmla="*/ 272496 h 3860664"/>
              <a:gd name="connsiteX43" fmla="*/ 6618410 w 7532077"/>
              <a:gd name="connsiteY43" fmla="*/ 163032 h 3860664"/>
              <a:gd name="connsiteX44" fmla="*/ 6724064 w 7532077"/>
              <a:gd name="connsiteY44" fmla="*/ 118191 h 3860664"/>
              <a:gd name="connsiteX45" fmla="*/ 6829279 w 7532077"/>
              <a:gd name="connsiteY45" fmla="*/ 184573 h 3860664"/>
              <a:gd name="connsiteX46" fmla="*/ 6887747 w 7532077"/>
              <a:gd name="connsiteY46" fmla="*/ 316311 h 3860664"/>
              <a:gd name="connsiteX47" fmla="*/ 6945923 w 7532077"/>
              <a:gd name="connsiteY47" fmla="*/ 407311 h 3860664"/>
              <a:gd name="connsiteX48" fmla="*/ 7022123 w 7532077"/>
              <a:gd name="connsiteY48" fmla="*/ 372142 h 3860664"/>
              <a:gd name="connsiteX49" fmla="*/ 7045569 w 7532077"/>
              <a:gd name="connsiteY49" fmla="*/ 254911 h 3860664"/>
              <a:gd name="connsiteX50" fmla="*/ 7098323 w 7532077"/>
              <a:gd name="connsiteY50" fmla="*/ 102511 h 3860664"/>
              <a:gd name="connsiteX51" fmla="*/ 7186246 w 7532077"/>
              <a:gd name="connsiteY51" fmla="*/ 8727 h 3860664"/>
              <a:gd name="connsiteX52" fmla="*/ 7303477 w 7532077"/>
              <a:gd name="connsiteY52" fmla="*/ 8727 h 3860664"/>
              <a:gd name="connsiteX53" fmla="*/ 7373815 w 7532077"/>
              <a:gd name="connsiteY53" fmla="*/ 49757 h 3860664"/>
              <a:gd name="connsiteX54" fmla="*/ 7438292 w 7532077"/>
              <a:gd name="connsiteY54" fmla="*/ 172850 h 3860664"/>
              <a:gd name="connsiteX55" fmla="*/ 7532077 w 7532077"/>
              <a:gd name="connsiteY55" fmla="*/ 313527 h 3860664"/>
              <a:gd name="connsiteX0" fmla="*/ 0 w 7532077"/>
              <a:gd name="connsiteY0" fmla="*/ 3855125 h 3861893"/>
              <a:gd name="connsiteX1" fmla="*/ 181708 w 7532077"/>
              <a:gd name="connsiteY1" fmla="*/ 3855125 h 3861893"/>
              <a:gd name="connsiteX2" fmla="*/ 345831 w 7532077"/>
              <a:gd name="connsiteY2" fmla="*/ 3784786 h 3861893"/>
              <a:gd name="connsiteX3" fmla="*/ 463062 w 7532077"/>
              <a:gd name="connsiteY3" fmla="*/ 3579633 h 3861893"/>
              <a:gd name="connsiteX4" fmla="*/ 580292 w 7532077"/>
              <a:gd name="connsiteY4" fmla="*/ 3081402 h 3861893"/>
              <a:gd name="connsiteX5" fmla="*/ 914400 w 7532077"/>
              <a:gd name="connsiteY5" fmla="*/ 1926679 h 3861893"/>
              <a:gd name="connsiteX6" fmla="*/ 1140069 w 7532077"/>
              <a:gd name="connsiteY6" fmla="*/ 1450796 h 3861893"/>
              <a:gd name="connsiteX7" fmla="*/ 1369036 w 7532077"/>
              <a:gd name="connsiteY7" fmla="*/ 1170540 h 3861893"/>
              <a:gd name="connsiteX8" fmla="*/ 1629508 w 7532077"/>
              <a:gd name="connsiteY8" fmla="*/ 965386 h 3861893"/>
              <a:gd name="connsiteX9" fmla="*/ 1987062 w 7532077"/>
              <a:gd name="connsiteY9" fmla="*/ 836433 h 3861893"/>
              <a:gd name="connsiteX10" fmla="*/ 2344615 w 7532077"/>
              <a:gd name="connsiteY10" fmla="*/ 912633 h 3861893"/>
              <a:gd name="connsiteX11" fmla="*/ 2719754 w 7532077"/>
              <a:gd name="connsiteY11" fmla="*/ 1106063 h 3861893"/>
              <a:gd name="connsiteX12" fmla="*/ 3012831 w 7532077"/>
              <a:gd name="connsiteY12" fmla="*/ 1311217 h 3861893"/>
              <a:gd name="connsiteX13" fmla="*/ 3223846 w 7532077"/>
              <a:gd name="connsiteY13" fmla="*/ 1340525 h 3861893"/>
              <a:gd name="connsiteX14" fmla="*/ 3393831 w 7532077"/>
              <a:gd name="connsiteY14" fmla="*/ 1164679 h 3861893"/>
              <a:gd name="connsiteX15" fmla="*/ 3563815 w 7532077"/>
              <a:gd name="connsiteY15" fmla="*/ 854017 h 3861893"/>
              <a:gd name="connsiteX16" fmla="*/ 3704492 w 7532077"/>
              <a:gd name="connsiteY16" fmla="*/ 701617 h 3861893"/>
              <a:gd name="connsiteX17" fmla="*/ 3886200 w 7532077"/>
              <a:gd name="connsiteY17" fmla="*/ 636773 h 3861893"/>
              <a:gd name="connsiteX18" fmla="*/ 4097215 w 7532077"/>
              <a:gd name="connsiteY18" fmla="*/ 684033 h 3861893"/>
              <a:gd name="connsiteX19" fmla="*/ 4237892 w 7532077"/>
              <a:gd name="connsiteY19" fmla="*/ 811154 h 3861893"/>
              <a:gd name="connsiteX20" fmla="*/ 4343400 w 7532077"/>
              <a:gd name="connsiteY20" fmla="*/ 965386 h 3861893"/>
              <a:gd name="connsiteX21" fmla="*/ 4437185 w 7532077"/>
              <a:gd name="connsiteY21" fmla="*/ 1111925 h 3861893"/>
              <a:gd name="connsiteX22" fmla="*/ 4566139 w 7532077"/>
              <a:gd name="connsiteY22" fmla="*/ 1111925 h 3861893"/>
              <a:gd name="connsiteX23" fmla="*/ 4630615 w 7532077"/>
              <a:gd name="connsiteY23" fmla="*/ 1024002 h 3861893"/>
              <a:gd name="connsiteX24" fmla="*/ 4724400 w 7532077"/>
              <a:gd name="connsiteY24" fmla="*/ 771956 h 3861893"/>
              <a:gd name="connsiteX25" fmla="*/ 4835769 w 7532077"/>
              <a:gd name="connsiteY25" fmla="*/ 549217 h 3861893"/>
              <a:gd name="connsiteX26" fmla="*/ 4955345 w 7532077"/>
              <a:gd name="connsiteY26" fmla="*/ 453528 h 3861893"/>
              <a:gd name="connsiteX27" fmla="*/ 5102103 w 7532077"/>
              <a:gd name="connsiteY27" fmla="*/ 429421 h 3861893"/>
              <a:gd name="connsiteX28" fmla="*/ 5255309 w 7532077"/>
              <a:gd name="connsiteY28" fmla="*/ 483128 h 3861893"/>
              <a:gd name="connsiteX29" fmla="*/ 5361549 w 7532077"/>
              <a:gd name="connsiteY29" fmla="*/ 610910 h 3861893"/>
              <a:gd name="connsiteX30" fmla="*/ 5439508 w 7532077"/>
              <a:gd name="connsiteY30" fmla="*/ 742648 h 3861893"/>
              <a:gd name="connsiteX31" fmla="*/ 5509846 w 7532077"/>
              <a:gd name="connsiteY31" fmla="*/ 807125 h 3861893"/>
              <a:gd name="connsiteX32" fmla="*/ 5597769 w 7532077"/>
              <a:gd name="connsiteY32" fmla="*/ 807125 h 3861893"/>
              <a:gd name="connsiteX33" fmla="*/ 5685692 w 7532077"/>
              <a:gd name="connsiteY33" fmla="*/ 695756 h 3861893"/>
              <a:gd name="connsiteX34" fmla="*/ 5756031 w 7532077"/>
              <a:gd name="connsiteY34" fmla="*/ 461294 h 3861893"/>
              <a:gd name="connsiteX35" fmla="*/ 5806147 w 7532077"/>
              <a:gd name="connsiteY35" fmla="*/ 351097 h 3861893"/>
              <a:gd name="connsiteX36" fmla="*/ 5955177 w 7532077"/>
              <a:gd name="connsiteY36" fmla="*/ 254821 h 3861893"/>
              <a:gd name="connsiteX37" fmla="*/ 6110361 w 7532077"/>
              <a:gd name="connsiteY37" fmla="*/ 319591 h 3861893"/>
              <a:gd name="connsiteX38" fmla="*/ 6195646 w 7532077"/>
              <a:gd name="connsiteY38" fmla="*/ 467156 h 3861893"/>
              <a:gd name="connsiteX39" fmla="*/ 6271846 w 7532077"/>
              <a:gd name="connsiteY39" fmla="*/ 666448 h 3861893"/>
              <a:gd name="connsiteX40" fmla="*/ 6383215 w 7532077"/>
              <a:gd name="connsiteY40" fmla="*/ 660586 h 3861893"/>
              <a:gd name="connsiteX41" fmla="*/ 6477000 w 7532077"/>
              <a:gd name="connsiteY41" fmla="*/ 449571 h 3861893"/>
              <a:gd name="connsiteX42" fmla="*/ 6547339 w 7532077"/>
              <a:gd name="connsiteY42" fmla="*/ 273725 h 3861893"/>
              <a:gd name="connsiteX43" fmla="*/ 6618410 w 7532077"/>
              <a:gd name="connsiteY43" fmla="*/ 164261 h 3861893"/>
              <a:gd name="connsiteX44" fmla="*/ 6724064 w 7532077"/>
              <a:gd name="connsiteY44" fmla="*/ 119420 h 3861893"/>
              <a:gd name="connsiteX45" fmla="*/ 6829279 w 7532077"/>
              <a:gd name="connsiteY45" fmla="*/ 185802 h 3861893"/>
              <a:gd name="connsiteX46" fmla="*/ 6887747 w 7532077"/>
              <a:gd name="connsiteY46" fmla="*/ 317540 h 3861893"/>
              <a:gd name="connsiteX47" fmla="*/ 6945923 w 7532077"/>
              <a:gd name="connsiteY47" fmla="*/ 408540 h 3861893"/>
              <a:gd name="connsiteX48" fmla="*/ 7022123 w 7532077"/>
              <a:gd name="connsiteY48" fmla="*/ 373371 h 3861893"/>
              <a:gd name="connsiteX49" fmla="*/ 7045569 w 7532077"/>
              <a:gd name="connsiteY49" fmla="*/ 256140 h 3861893"/>
              <a:gd name="connsiteX50" fmla="*/ 7094513 w 7532077"/>
              <a:gd name="connsiteY50" fmla="*/ 120885 h 3861893"/>
              <a:gd name="connsiteX51" fmla="*/ 7186246 w 7532077"/>
              <a:gd name="connsiteY51" fmla="*/ 9956 h 3861893"/>
              <a:gd name="connsiteX52" fmla="*/ 7303477 w 7532077"/>
              <a:gd name="connsiteY52" fmla="*/ 9956 h 3861893"/>
              <a:gd name="connsiteX53" fmla="*/ 7373815 w 7532077"/>
              <a:gd name="connsiteY53" fmla="*/ 50986 h 3861893"/>
              <a:gd name="connsiteX54" fmla="*/ 7438292 w 7532077"/>
              <a:gd name="connsiteY54" fmla="*/ 174079 h 3861893"/>
              <a:gd name="connsiteX55" fmla="*/ 7532077 w 7532077"/>
              <a:gd name="connsiteY55" fmla="*/ 314756 h 3861893"/>
              <a:gd name="connsiteX0" fmla="*/ 0 w 7532077"/>
              <a:gd name="connsiteY0" fmla="*/ 3855125 h 3861893"/>
              <a:gd name="connsiteX1" fmla="*/ 181708 w 7532077"/>
              <a:gd name="connsiteY1" fmla="*/ 3855125 h 3861893"/>
              <a:gd name="connsiteX2" fmla="*/ 345831 w 7532077"/>
              <a:gd name="connsiteY2" fmla="*/ 3784786 h 3861893"/>
              <a:gd name="connsiteX3" fmla="*/ 463062 w 7532077"/>
              <a:gd name="connsiteY3" fmla="*/ 3579633 h 3861893"/>
              <a:gd name="connsiteX4" fmla="*/ 580292 w 7532077"/>
              <a:gd name="connsiteY4" fmla="*/ 3081402 h 3861893"/>
              <a:gd name="connsiteX5" fmla="*/ 914400 w 7532077"/>
              <a:gd name="connsiteY5" fmla="*/ 1926679 h 3861893"/>
              <a:gd name="connsiteX6" fmla="*/ 1140069 w 7532077"/>
              <a:gd name="connsiteY6" fmla="*/ 1450796 h 3861893"/>
              <a:gd name="connsiteX7" fmla="*/ 1369036 w 7532077"/>
              <a:gd name="connsiteY7" fmla="*/ 1170540 h 3861893"/>
              <a:gd name="connsiteX8" fmla="*/ 1629508 w 7532077"/>
              <a:gd name="connsiteY8" fmla="*/ 965386 h 3861893"/>
              <a:gd name="connsiteX9" fmla="*/ 1987062 w 7532077"/>
              <a:gd name="connsiteY9" fmla="*/ 836433 h 3861893"/>
              <a:gd name="connsiteX10" fmla="*/ 2344615 w 7532077"/>
              <a:gd name="connsiteY10" fmla="*/ 912633 h 3861893"/>
              <a:gd name="connsiteX11" fmla="*/ 2719754 w 7532077"/>
              <a:gd name="connsiteY11" fmla="*/ 1106063 h 3861893"/>
              <a:gd name="connsiteX12" fmla="*/ 3012831 w 7532077"/>
              <a:gd name="connsiteY12" fmla="*/ 1311217 h 3861893"/>
              <a:gd name="connsiteX13" fmla="*/ 3223846 w 7532077"/>
              <a:gd name="connsiteY13" fmla="*/ 1340525 h 3861893"/>
              <a:gd name="connsiteX14" fmla="*/ 3393831 w 7532077"/>
              <a:gd name="connsiteY14" fmla="*/ 1164679 h 3861893"/>
              <a:gd name="connsiteX15" fmla="*/ 3563815 w 7532077"/>
              <a:gd name="connsiteY15" fmla="*/ 854017 h 3861893"/>
              <a:gd name="connsiteX16" fmla="*/ 3704492 w 7532077"/>
              <a:gd name="connsiteY16" fmla="*/ 701617 h 3861893"/>
              <a:gd name="connsiteX17" fmla="*/ 3886200 w 7532077"/>
              <a:gd name="connsiteY17" fmla="*/ 636773 h 3861893"/>
              <a:gd name="connsiteX18" fmla="*/ 4097215 w 7532077"/>
              <a:gd name="connsiteY18" fmla="*/ 684033 h 3861893"/>
              <a:gd name="connsiteX19" fmla="*/ 4237892 w 7532077"/>
              <a:gd name="connsiteY19" fmla="*/ 811154 h 3861893"/>
              <a:gd name="connsiteX20" fmla="*/ 4343400 w 7532077"/>
              <a:gd name="connsiteY20" fmla="*/ 965386 h 3861893"/>
              <a:gd name="connsiteX21" fmla="*/ 4437185 w 7532077"/>
              <a:gd name="connsiteY21" fmla="*/ 1111925 h 3861893"/>
              <a:gd name="connsiteX22" fmla="*/ 4566139 w 7532077"/>
              <a:gd name="connsiteY22" fmla="*/ 1111925 h 3861893"/>
              <a:gd name="connsiteX23" fmla="*/ 4630615 w 7532077"/>
              <a:gd name="connsiteY23" fmla="*/ 1024002 h 3861893"/>
              <a:gd name="connsiteX24" fmla="*/ 4724400 w 7532077"/>
              <a:gd name="connsiteY24" fmla="*/ 771956 h 3861893"/>
              <a:gd name="connsiteX25" fmla="*/ 4835769 w 7532077"/>
              <a:gd name="connsiteY25" fmla="*/ 549217 h 3861893"/>
              <a:gd name="connsiteX26" fmla="*/ 4955345 w 7532077"/>
              <a:gd name="connsiteY26" fmla="*/ 453528 h 3861893"/>
              <a:gd name="connsiteX27" fmla="*/ 5102103 w 7532077"/>
              <a:gd name="connsiteY27" fmla="*/ 429421 h 3861893"/>
              <a:gd name="connsiteX28" fmla="*/ 5255309 w 7532077"/>
              <a:gd name="connsiteY28" fmla="*/ 483128 h 3861893"/>
              <a:gd name="connsiteX29" fmla="*/ 5361549 w 7532077"/>
              <a:gd name="connsiteY29" fmla="*/ 610910 h 3861893"/>
              <a:gd name="connsiteX30" fmla="*/ 5439508 w 7532077"/>
              <a:gd name="connsiteY30" fmla="*/ 742648 h 3861893"/>
              <a:gd name="connsiteX31" fmla="*/ 5509846 w 7532077"/>
              <a:gd name="connsiteY31" fmla="*/ 807125 h 3861893"/>
              <a:gd name="connsiteX32" fmla="*/ 5597769 w 7532077"/>
              <a:gd name="connsiteY32" fmla="*/ 807125 h 3861893"/>
              <a:gd name="connsiteX33" fmla="*/ 5685692 w 7532077"/>
              <a:gd name="connsiteY33" fmla="*/ 695756 h 3861893"/>
              <a:gd name="connsiteX34" fmla="*/ 5756031 w 7532077"/>
              <a:gd name="connsiteY34" fmla="*/ 461294 h 3861893"/>
              <a:gd name="connsiteX35" fmla="*/ 5806147 w 7532077"/>
              <a:gd name="connsiteY35" fmla="*/ 351097 h 3861893"/>
              <a:gd name="connsiteX36" fmla="*/ 5955177 w 7532077"/>
              <a:gd name="connsiteY36" fmla="*/ 254821 h 3861893"/>
              <a:gd name="connsiteX37" fmla="*/ 6110361 w 7532077"/>
              <a:gd name="connsiteY37" fmla="*/ 319591 h 3861893"/>
              <a:gd name="connsiteX38" fmla="*/ 6195646 w 7532077"/>
              <a:gd name="connsiteY38" fmla="*/ 467156 h 3861893"/>
              <a:gd name="connsiteX39" fmla="*/ 6271846 w 7532077"/>
              <a:gd name="connsiteY39" fmla="*/ 666448 h 3861893"/>
              <a:gd name="connsiteX40" fmla="*/ 6383215 w 7532077"/>
              <a:gd name="connsiteY40" fmla="*/ 660586 h 3861893"/>
              <a:gd name="connsiteX41" fmla="*/ 6477000 w 7532077"/>
              <a:gd name="connsiteY41" fmla="*/ 449571 h 3861893"/>
              <a:gd name="connsiteX42" fmla="*/ 6547339 w 7532077"/>
              <a:gd name="connsiteY42" fmla="*/ 273725 h 3861893"/>
              <a:gd name="connsiteX43" fmla="*/ 6618410 w 7532077"/>
              <a:gd name="connsiteY43" fmla="*/ 164261 h 3861893"/>
              <a:gd name="connsiteX44" fmla="*/ 6724064 w 7532077"/>
              <a:gd name="connsiteY44" fmla="*/ 119420 h 3861893"/>
              <a:gd name="connsiteX45" fmla="*/ 6829279 w 7532077"/>
              <a:gd name="connsiteY45" fmla="*/ 185802 h 3861893"/>
              <a:gd name="connsiteX46" fmla="*/ 6887747 w 7532077"/>
              <a:gd name="connsiteY46" fmla="*/ 317540 h 3861893"/>
              <a:gd name="connsiteX47" fmla="*/ 6945923 w 7532077"/>
              <a:gd name="connsiteY47" fmla="*/ 408540 h 3861893"/>
              <a:gd name="connsiteX48" fmla="*/ 7022123 w 7532077"/>
              <a:gd name="connsiteY48" fmla="*/ 373371 h 3861893"/>
              <a:gd name="connsiteX49" fmla="*/ 7056999 w 7532077"/>
              <a:gd name="connsiteY49" fmla="*/ 256140 h 3861893"/>
              <a:gd name="connsiteX50" fmla="*/ 7094513 w 7532077"/>
              <a:gd name="connsiteY50" fmla="*/ 120885 h 3861893"/>
              <a:gd name="connsiteX51" fmla="*/ 7186246 w 7532077"/>
              <a:gd name="connsiteY51" fmla="*/ 9956 h 3861893"/>
              <a:gd name="connsiteX52" fmla="*/ 7303477 w 7532077"/>
              <a:gd name="connsiteY52" fmla="*/ 9956 h 3861893"/>
              <a:gd name="connsiteX53" fmla="*/ 7373815 w 7532077"/>
              <a:gd name="connsiteY53" fmla="*/ 50986 h 3861893"/>
              <a:gd name="connsiteX54" fmla="*/ 7438292 w 7532077"/>
              <a:gd name="connsiteY54" fmla="*/ 174079 h 3861893"/>
              <a:gd name="connsiteX55" fmla="*/ 7532077 w 7532077"/>
              <a:gd name="connsiteY55" fmla="*/ 314756 h 3861893"/>
              <a:gd name="connsiteX0" fmla="*/ 0 w 7532077"/>
              <a:gd name="connsiteY0" fmla="*/ 3855125 h 3861893"/>
              <a:gd name="connsiteX1" fmla="*/ 181708 w 7532077"/>
              <a:gd name="connsiteY1" fmla="*/ 3855125 h 3861893"/>
              <a:gd name="connsiteX2" fmla="*/ 345831 w 7532077"/>
              <a:gd name="connsiteY2" fmla="*/ 3784786 h 3861893"/>
              <a:gd name="connsiteX3" fmla="*/ 463062 w 7532077"/>
              <a:gd name="connsiteY3" fmla="*/ 3579633 h 3861893"/>
              <a:gd name="connsiteX4" fmla="*/ 580292 w 7532077"/>
              <a:gd name="connsiteY4" fmla="*/ 3081402 h 3861893"/>
              <a:gd name="connsiteX5" fmla="*/ 914400 w 7532077"/>
              <a:gd name="connsiteY5" fmla="*/ 1926679 h 3861893"/>
              <a:gd name="connsiteX6" fmla="*/ 1140069 w 7532077"/>
              <a:gd name="connsiteY6" fmla="*/ 1450796 h 3861893"/>
              <a:gd name="connsiteX7" fmla="*/ 1369036 w 7532077"/>
              <a:gd name="connsiteY7" fmla="*/ 1170540 h 3861893"/>
              <a:gd name="connsiteX8" fmla="*/ 1629508 w 7532077"/>
              <a:gd name="connsiteY8" fmla="*/ 965386 h 3861893"/>
              <a:gd name="connsiteX9" fmla="*/ 1987062 w 7532077"/>
              <a:gd name="connsiteY9" fmla="*/ 836433 h 3861893"/>
              <a:gd name="connsiteX10" fmla="*/ 2344615 w 7532077"/>
              <a:gd name="connsiteY10" fmla="*/ 912633 h 3861893"/>
              <a:gd name="connsiteX11" fmla="*/ 2719754 w 7532077"/>
              <a:gd name="connsiteY11" fmla="*/ 1106063 h 3861893"/>
              <a:gd name="connsiteX12" fmla="*/ 3012831 w 7532077"/>
              <a:gd name="connsiteY12" fmla="*/ 1311217 h 3861893"/>
              <a:gd name="connsiteX13" fmla="*/ 3223846 w 7532077"/>
              <a:gd name="connsiteY13" fmla="*/ 1340525 h 3861893"/>
              <a:gd name="connsiteX14" fmla="*/ 3393831 w 7532077"/>
              <a:gd name="connsiteY14" fmla="*/ 1164679 h 3861893"/>
              <a:gd name="connsiteX15" fmla="*/ 3563815 w 7532077"/>
              <a:gd name="connsiteY15" fmla="*/ 854017 h 3861893"/>
              <a:gd name="connsiteX16" fmla="*/ 3704492 w 7532077"/>
              <a:gd name="connsiteY16" fmla="*/ 701617 h 3861893"/>
              <a:gd name="connsiteX17" fmla="*/ 3886200 w 7532077"/>
              <a:gd name="connsiteY17" fmla="*/ 636773 h 3861893"/>
              <a:gd name="connsiteX18" fmla="*/ 4097215 w 7532077"/>
              <a:gd name="connsiteY18" fmla="*/ 684033 h 3861893"/>
              <a:gd name="connsiteX19" fmla="*/ 4237892 w 7532077"/>
              <a:gd name="connsiteY19" fmla="*/ 811154 h 3861893"/>
              <a:gd name="connsiteX20" fmla="*/ 4343400 w 7532077"/>
              <a:gd name="connsiteY20" fmla="*/ 965386 h 3861893"/>
              <a:gd name="connsiteX21" fmla="*/ 4437185 w 7532077"/>
              <a:gd name="connsiteY21" fmla="*/ 1111925 h 3861893"/>
              <a:gd name="connsiteX22" fmla="*/ 4566139 w 7532077"/>
              <a:gd name="connsiteY22" fmla="*/ 1111925 h 3861893"/>
              <a:gd name="connsiteX23" fmla="*/ 4630615 w 7532077"/>
              <a:gd name="connsiteY23" fmla="*/ 1024002 h 3861893"/>
              <a:gd name="connsiteX24" fmla="*/ 4724400 w 7532077"/>
              <a:gd name="connsiteY24" fmla="*/ 771956 h 3861893"/>
              <a:gd name="connsiteX25" fmla="*/ 4835769 w 7532077"/>
              <a:gd name="connsiteY25" fmla="*/ 549217 h 3861893"/>
              <a:gd name="connsiteX26" fmla="*/ 4955345 w 7532077"/>
              <a:gd name="connsiteY26" fmla="*/ 453528 h 3861893"/>
              <a:gd name="connsiteX27" fmla="*/ 5102103 w 7532077"/>
              <a:gd name="connsiteY27" fmla="*/ 429421 h 3861893"/>
              <a:gd name="connsiteX28" fmla="*/ 5255309 w 7532077"/>
              <a:gd name="connsiteY28" fmla="*/ 483128 h 3861893"/>
              <a:gd name="connsiteX29" fmla="*/ 5361549 w 7532077"/>
              <a:gd name="connsiteY29" fmla="*/ 610910 h 3861893"/>
              <a:gd name="connsiteX30" fmla="*/ 5439508 w 7532077"/>
              <a:gd name="connsiteY30" fmla="*/ 742648 h 3861893"/>
              <a:gd name="connsiteX31" fmla="*/ 5509846 w 7532077"/>
              <a:gd name="connsiteY31" fmla="*/ 807125 h 3861893"/>
              <a:gd name="connsiteX32" fmla="*/ 5597769 w 7532077"/>
              <a:gd name="connsiteY32" fmla="*/ 807125 h 3861893"/>
              <a:gd name="connsiteX33" fmla="*/ 5685692 w 7532077"/>
              <a:gd name="connsiteY33" fmla="*/ 695756 h 3861893"/>
              <a:gd name="connsiteX34" fmla="*/ 5756031 w 7532077"/>
              <a:gd name="connsiteY34" fmla="*/ 461294 h 3861893"/>
              <a:gd name="connsiteX35" fmla="*/ 5806147 w 7532077"/>
              <a:gd name="connsiteY35" fmla="*/ 351097 h 3861893"/>
              <a:gd name="connsiteX36" fmla="*/ 5955177 w 7532077"/>
              <a:gd name="connsiteY36" fmla="*/ 254821 h 3861893"/>
              <a:gd name="connsiteX37" fmla="*/ 6110361 w 7532077"/>
              <a:gd name="connsiteY37" fmla="*/ 319591 h 3861893"/>
              <a:gd name="connsiteX38" fmla="*/ 6195646 w 7532077"/>
              <a:gd name="connsiteY38" fmla="*/ 467156 h 3861893"/>
              <a:gd name="connsiteX39" fmla="*/ 6271846 w 7532077"/>
              <a:gd name="connsiteY39" fmla="*/ 666448 h 3861893"/>
              <a:gd name="connsiteX40" fmla="*/ 6383215 w 7532077"/>
              <a:gd name="connsiteY40" fmla="*/ 660586 h 3861893"/>
              <a:gd name="connsiteX41" fmla="*/ 6477000 w 7532077"/>
              <a:gd name="connsiteY41" fmla="*/ 449571 h 3861893"/>
              <a:gd name="connsiteX42" fmla="*/ 6547339 w 7532077"/>
              <a:gd name="connsiteY42" fmla="*/ 273725 h 3861893"/>
              <a:gd name="connsiteX43" fmla="*/ 6618410 w 7532077"/>
              <a:gd name="connsiteY43" fmla="*/ 164261 h 3861893"/>
              <a:gd name="connsiteX44" fmla="*/ 6724064 w 7532077"/>
              <a:gd name="connsiteY44" fmla="*/ 119420 h 3861893"/>
              <a:gd name="connsiteX45" fmla="*/ 6829279 w 7532077"/>
              <a:gd name="connsiteY45" fmla="*/ 185802 h 3861893"/>
              <a:gd name="connsiteX46" fmla="*/ 6887747 w 7532077"/>
              <a:gd name="connsiteY46" fmla="*/ 317540 h 3861893"/>
              <a:gd name="connsiteX47" fmla="*/ 6945923 w 7532077"/>
              <a:gd name="connsiteY47" fmla="*/ 408540 h 3861893"/>
              <a:gd name="connsiteX48" fmla="*/ 7022123 w 7532077"/>
              <a:gd name="connsiteY48" fmla="*/ 373371 h 3861893"/>
              <a:gd name="connsiteX49" fmla="*/ 7056999 w 7532077"/>
              <a:gd name="connsiteY49" fmla="*/ 256140 h 3861893"/>
              <a:gd name="connsiteX50" fmla="*/ 7094513 w 7532077"/>
              <a:gd name="connsiteY50" fmla="*/ 120885 h 3861893"/>
              <a:gd name="connsiteX51" fmla="*/ 7186246 w 7532077"/>
              <a:gd name="connsiteY51" fmla="*/ 9956 h 3861893"/>
              <a:gd name="connsiteX52" fmla="*/ 7303477 w 7532077"/>
              <a:gd name="connsiteY52" fmla="*/ 9956 h 3861893"/>
              <a:gd name="connsiteX53" fmla="*/ 7373815 w 7532077"/>
              <a:gd name="connsiteY53" fmla="*/ 50986 h 3861893"/>
              <a:gd name="connsiteX54" fmla="*/ 7438292 w 7532077"/>
              <a:gd name="connsiteY54" fmla="*/ 174079 h 3861893"/>
              <a:gd name="connsiteX55" fmla="*/ 7532077 w 7532077"/>
              <a:gd name="connsiteY55" fmla="*/ 314756 h 3861893"/>
              <a:gd name="connsiteX0" fmla="*/ 0 w 7532077"/>
              <a:gd name="connsiteY0" fmla="*/ 3855125 h 3861893"/>
              <a:gd name="connsiteX1" fmla="*/ 181708 w 7532077"/>
              <a:gd name="connsiteY1" fmla="*/ 3855125 h 3861893"/>
              <a:gd name="connsiteX2" fmla="*/ 345831 w 7532077"/>
              <a:gd name="connsiteY2" fmla="*/ 3784786 h 3861893"/>
              <a:gd name="connsiteX3" fmla="*/ 463062 w 7532077"/>
              <a:gd name="connsiteY3" fmla="*/ 3579633 h 3861893"/>
              <a:gd name="connsiteX4" fmla="*/ 580292 w 7532077"/>
              <a:gd name="connsiteY4" fmla="*/ 3081402 h 3861893"/>
              <a:gd name="connsiteX5" fmla="*/ 914400 w 7532077"/>
              <a:gd name="connsiteY5" fmla="*/ 1926679 h 3861893"/>
              <a:gd name="connsiteX6" fmla="*/ 1140069 w 7532077"/>
              <a:gd name="connsiteY6" fmla="*/ 1450796 h 3861893"/>
              <a:gd name="connsiteX7" fmla="*/ 1369036 w 7532077"/>
              <a:gd name="connsiteY7" fmla="*/ 1170540 h 3861893"/>
              <a:gd name="connsiteX8" fmla="*/ 1629508 w 7532077"/>
              <a:gd name="connsiteY8" fmla="*/ 965386 h 3861893"/>
              <a:gd name="connsiteX9" fmla="*/ 1987062 w 7532077"/>
              <a:gd name="connsiteY9" fmla="*/ 836433 h 3861893"/>
              <a:gd name="connsiteX10" fmla="*/ 2344615 w 7532077"/>
              <a:gd name="connsiteY10" fmla="*/ 912633 h 3861893"/>
              <a:gd name="connsiteX11" fmla="*/ 2719754 w 7532077"/>
              <a:gd name="connsiteY11" fmla="*/ 1106063 h 3861893"/>
              <a:gd name="connsiteX12" fmla="*/ 3012831 w 7532077"/>
              <a:gd name="connsiteY12" fmla="*/ 1311217 h 3861893"/>
              <a:gd name="connsiteX13" fmla="*/ 3223846 w 7532077"/>
              <a:gd name="connsiteY13" fmla="*/ 1340525 h 3861893"/>
              <a:gd name="connsiteX14" fmla="*/ 3393831 w 7532077"/>
              <a:gd name="connsiteY14" fmla="*/ 1164679 h 3861893"/>
              <a:gd name="connsiteX15" fmla="*/ 3563815 w 7532077"/>
              <a:gd name="connsiteY15" fmla="*/ 854017 h 3861893"/>
              <a:gd name="connsiteX16" fmla="*/ 3704492 w 7532077"/>
              <a:gd name="connsiteY16" fmla="*/ 701617 h 3861893"/>
              <a:gd name="connsiteX17" fmla="*/ 3886200 w 7532077"/>
              <a:gd name="connsiteY17" fmla="*/ 636773 h 3861893"/>
              <a:gd name="connsiteX18" fmla="*/ 4097215 w 7532077"/>
              <a:gd name="connsiteY18" fmla="*/ 684033 h 3861893"/>
              <a:gd name="connsiteX19" fmla="*/ 4237892 w 7532077"/>
              <a:gd name="connsiteY19" fmla="*/ 811154 h 3861893"/>
              <a:gd name="connsiteX20" fmla="*/ 4343400 w 7532077"/>
              <a:gd name="connsiteY20" fmla="*/ 965386 h 3861893"/>
              <a:gd name="connsiteX21" fmla="*/ 4437185 w 7532077"/>
              <a:gd name="connsiteY21" fmla="*/ 1111925 h 3861893"/>
              <a:gd name="connsiteX22" fmla="*/ 4566139 w 7532077"/>
              <a:gd name="connsiteY22" fmla="*/ 1111925 h 3861893"/>
              <a:gd name="connsiteX23" fmla="*/ 4630615 w 7532077"/>
              <a:gd name="connsiteY23" fmla="*/ 1024002 h 3861893"/>
              <a:gd name="connsiteX24" fmla="*/ 4724400 w 7532077"/>
              <a:gd name="connsiteY24" fmla="*/ 771956 h 3861893"/>
              <a:gd name="connsiteX25" fmla="*/ 4835769 w 7532077"/>
              <a:gd name="connsiteY25" fmla="*/ 549217 h 3861893"/>
              <a:gd name="connsiteX26" fmla="*/ 4955345 w 7532077"/>
              <a:gd name="connsiteY26" fmla="*/ 453528 h 3861893"/>
              <a:gd name="connsiteX27" fmla="*/ 5102103 w 7532077"/>
              <a:gd name="connsiteY27" fmla="*/ 429421 h 3861893"/>
              <a:gd name="connsiteX28" fmla="*/ 5255309 w 7532077"/>
              <a:gd name="connsiteY28" fmla="*/ 483128 h 3861893"/>
              <a:gd name="connsiteX29" fmla="*/ 5361549 w 7532077"/>
              <a:gd name="connsiteY29" fmla="*/ 610910 h 3861893"/>
              <a:gd name="connsiteX30" fmla="*/ 5439508 w 7532077"/>
              <a:gd name="connsiteY30" fmla="*/ 742648 h 3861893"/>
              <a:gd name="connsiteX31" fmla="*/ 5509846 w 7532077"/>
              <a:gd name="connsiteY31" fmla="*/ 807125 h 3861893"/>
              <a:gd name="connsiteX32" fmla="*/ 5597769 w 7532077"/>
              <a:gd name="connsiteY32" fmla="*/ 807125 h 3861893"/>
              <a:gd name="connsiteX33" fmla="*/ 5685692 w 7532077"/>
              <a:gd name="connsiteY33" fmla="*/ 695756 h 3861893"/>
              <a:gd name="connsiteX34" fmla="*/ 5756031 w 7532077"/>
              <a:gd name="connsiteY34" fmla="*/ 461294 h 3861893"/>
              <a:gd name="connsiteX35" fmla="*/ 5806147 w 7532077"/>
              <a:gd name="connsiteY35" fmla="*/ 351097 h 3861893"/>
              <a:gd name="connsiteX36" fmla="*/ 5955177 w 7532077"/>
              <a:gd name="connsiteY36" fmla="*/ 254821 h 3861893"/>
              <a:gd name="connsiteX37" fmla="*/ 6110361 w 7532077"/>
              <a:gd name="connsiteY37" fmla="*/ 319591 h 3861893"/>
              <a:gd name="connsiteX38" fmla="*/ 6195646 w 7532077"/>
              <a:gd name="connsiteY38" fmla="*/ 467156 h 3861893"/>
              <a:gd name="connsiteX39" fmla="*/ 6271846 w 7532077"/>
              <a:gd name="connsiteY39" fmla="*/ 666448 h 3861893"/>
              <a:gd name="connsiteX40" fmla="*/ 6383215 w 7532077"/>
              <a:gd name="connsiteY40" fmla="*/ 660586 h 3861893"/>
              <a:gd name="connsiteX41" fmla="*/ 6477000 w 7532077"/>
              <a:gd name="connsiteY41" fmla="*/ 449571 h 3861893"/>
              <a:gd name="connsiteX42" fmla="*/ 6547339 w 7532077"/>
              <a:gd name="connsiteY42" fmla="*/ 273725 h 3861893"/>
              <a:gd name="connsiteX43" fmla="*/ 6618410 w 7532077"/>
              <a:gd name="connsiteY43" fmla="*/ 164261 h 3861893"/>
              <a:gd name="connsiteX44" fmla="*/ 6724064 w 7532077"/>
              <a:gd name="connsiteY44" fmla="*/ 119420 h 3861893"/>
              <a:gd name="connsiteX45" fmla="*/ 6829279 w 7532077"/>
              <a:gd name="connsiteY45" fmla="*/ 185802 h 3861893"/>
              <a:gd name="connsiteX46" fmla="*/ 6887747 w 7532077"/>
              <a:gd name="connsiteY46" fmla="*/ 317540 h 3861893"/>
              <a:gd name="connsiteX47" fmla="*/ 6945923 w 7532077"/>
              <a:gd name="connsiteY47" fmla="*/ 408540 h 3861893"/>
              <a:gd name="connsiteX48" fmla="*/ 7022123 w 7532077"/>
              <a:gd name="connsiteY48" fmla="*/ 373371 h 3861893"/>
              <a:gd name="connsiteX49" fmla="*/ 7056999 w 7532077"/>
              <a:gd name="connsiteY49" fmla="*/ 256140 h 3861893"/>
              <a:gd name="connsiteX50" fmla="*/ 7094513 w 7532077"/>
              <a:gd name="connsiteY50" fmla="*/ 120885 h 3861893"/>
              <a:gd name="connsiteX51" fmla="*/ 7186246 w 7532077"/>
              <a:gd name="connsiteY51" fmla="*/ 9956 h 3861893"/>
              <a:gd name="connsiteX52" fmla="*/ 7303477 w 7532077"/>
              <a:gd name="connsiteY52" fmla="*/ 9956 h 3861893"/>
              <a:gd name="connsiteX53" fmla="*/ 7373815 w 7532077"/>
              <a:gd name="connsiteY53" fmla="*/ 50986 h 3861893"/>
              <a:gd name="connsiteX54" fmla="*/ 7438292 w 7532077"/>
              <a:gd name="connsiteY54" fmla="*/ 174079 h 3861893"/>
              <a:gd name="connsiteX55" fmla="*/ 7532077 w 7532077"/>
              <a:gd name="connsiteY55" fmla="*/ 314756 h 3861893"/>
              <a:gd name="connsiteX0" fmla="*/ 0 w 7532077"/>
              <a:gd name="connsiteY0" fmla="*/ 3847877 h 3854645"/>
              <a:gd name="connsiteX1" fmla="*/ 181708 w 7532077"/>
              <a:gd name="connsiteY1" fmla="*/ 3847877 h 3854645"/>
              <a:gd name="connsiteX2" fmla="*/ 345831 w 7532077"/>
              <a:gd name="connsiteY2" fmla="*/ 3777538 h 3854645"/>
              <a:gd name="connsiteX3" fmla="*/ 463062 w 7532077"/>
              <a:gd name="connsiteY3" fmla="*/ 3572385 h 3854645"/>
              <a:gd name="connsiteX4" fmla="*/ 580292 w 7532077"/>
              <a:gd name="connsiteY4" fmla="*/ 3074154 h 3854645"/>
              <a:gd name="connsiteX5" fmla="*/ 914400 w 7532077"/>
              <a:gd name="connsiteY5" fmla="*/ 1919431 h 3854645"/>
              <a:gd name="connsiteX6" fmla="*/ 1140069 w 7532077"/>
              <a:gd name="connsiteY6" fmla="*/ 1443548 h 3854645"/>
              <a:gd name="connsiteX7" fmla="*/ 1369036 w 7532077"/>
              <a:gd name="connsiteY7" fmla="*/ 1163292 h 3854645"/>
              <a:gd name="connsiteX8" fmla="*/ 1629508 w 7532077"/>
              <a:gd name="connsiteY8" fmla="*/ 958138 h 3854645"/>
              <a:gd name="connsiteX9" fmla="*/ 1987062 w 7532077"/>
              <a:gd name="connsiteY9" fmla="*/ 829185 h 3854645"/>
              <a:gd name="connsiteX10" fmla="*/ 2344615 w 7532077"/>
              <a:gd name="connsiteY10" fmla="*/ 905385 h 3854645"/>
              <a:gd name="connsiteX11" fmla="*/ 2719754 w 7532077"/>
              <a:gd name="connsiteY11" fmla="*/ 1098815 h 3854645"/>
              <a:gd name="connsiteX12" fmla="*/ 3012831 w 7532077"/>
              <a:gd name="connsiteY12" fmla="*/ 1303969 h 3854645"/>
              <a:gd name="connsiteX13" fmla="*/ 3223846 w 7532077"/>
              <a:gd name="connsiteY13" fmla="*/ 1333277 h 3854645"/>
              <a:gd name="connsiteX14" fmla="*/ 3393831 w 7532077"/>
              <a:gd name="connsiteY14" fmla="*/ 1157431 h 3854645"/>
              <a:gd name="connsiteX15" fmla="*/ 3563815 w 7532077"/>
              <a:gd name="connsiteY15" fmla="*/ 846769 h 3854645"/>
              <a:gd name="connsiteX16" fmla="*/ 3704492 w 7532077"/>
              <a:gd name="connsiteY16" fmla="*/ 694369 h 3854645"/>
              <a:gd name="connsiteX17" fmla="*/ 3886200 w 7532077"/>
              <a:gd name="connsiteY17" fmla="*/ 629525 h 3854645"/>
              <a:gd name="connsiteX18" fmla="*/ 4097215 w 7532077"/>
              <a:gd name="connsiteY18" fmla="*/ 676785 h 3854645"/>
              <a:gd name="connsiteX19" fmla="*/ 4237892 w 7532077"/>
              <a:gd name="connsiteY19" fmla="*/ 803906 h 3854645"/>
              <a:gd name="connsiteX20" fmla="*/ 4343400 w 7532077"/>
              <a:gd name="connsiteY20" fmla="*/ 958138 h 3854645"/>
              <a:gd name="connsiteX21" fmla="*/ 4437185 w 7532077"/>
              <a:gd name="connsiteY21" fmla="*/ 1104677 h 3854645"/>
              <a:gd name="connsiteX22" fmla="*/ 4566139 w 7532077"/>
              <a:gd name="connsiteY22" fmla="*/ 1104677 h 3854645"/>
              <a:gd name="connsiteX23" fmla="*/ 4630615 w 7532077"/>
              <a:gd name="connsiteY23" fmla="*/ 1016754 h 3854645"/>
              <a:gd name="connsiteX24" fmla="*/ 4724400 w 7532077"/>
              <a:gd name="connsiteY24" fmla="*/ 764708 h 3854645"/>
              <a:gd name="connsiteX25" fmla="*/ 4835769 w 7532077"/>
              <a:gd name="connsiteY25" fmla="*/ 541969 h 3854645"/>
              <a:gd name="connsiteX26" fmla="*/ 4955345 w 7532077"/>
              <a:gd name="connsiteY26" fmla="*/ 446280 h 3854645"/>
              <a:gd name="connsiteX27" fmla="*/ 5102103 w 7532077"/>
              <a:gd name="connsiteY27" fmla="*/ 422173 h 3854645"/>
              <a:gd name="connsiteX28" fmla="*/ 5255309 w 7532077"/>
              <a:gd name="connsiteY28" fmla="*/ 475880 h 3854645"/>
              <a:gd name="connsiteX29" fmla="*/ 5361549 w 7532077"/>
              <a:gd name="connsiteY29" fmla="*/ 603662 h 3854645"/>
              <a:gd name="connsiteX30" fmla="*/ 5439508 w 7532077"/>
              <a:gd name="connsiteY30" fmla="*/ 735400 h 3854645"/>
              <a:gd name="connsiteX31" fmla="*/ 5509846 w 7532077"/>
              <a:gd name="connsiteY31" fmla="*/ 799877 h 3854645"/>
              <a:gd name="connsiteX32" fmla="*/ 5597769 w 7532077"/>
              <a:gd name="connsiteY32" fmla="*/ 799877 h 3854645"/>
              <a:gd name="connsiteX33" fmla="*/ 5685692 w 7532077"/>
              <a:gd name="connsiteY33" fmla="*/ 688508 h 3854645"/>
              <a:gd name="connsiteX34" fmla="*/ 5756031 w 7532077"/>
              <a:gd name="connsiteY34" fmla="*/ 454046 h 3854645"/>
              <a:gd name="connsiteX35" fmla="*/ 5806147 w 7532077"/>
              <a:gd name="connsiteY35" fmla="*/ 343849 h 3854645"/>
              <a:gd name="connsiteX36" fmla="*/ 5955177 w 7532077"/>
              <a:gd name="connsiteY36" fmla="*/ 247573 h 3854645"/>
              <a:gd name="connsiteX37" fmla="*/ 6110361 w 7532077"/>
              <a:gd name="connsiteY37" fmla="*/ 312343 h 3854645"/>
              <a:gd name="connsiteX38" fmla="*/ 6195646 w 7532077"/>
              <a:gd name="connsiteY38" fmla="*/ 459908 h 3854645"/>
              <a:gd name="connsiteX39" fmla="*/ 6271846 w 7532077"/>
              <a:gd name="connsiteY39" fmla="*/ 659200 h 3854645"/>
              <a:gd name="connsiteX40" fmla="*/ 6383215 w 7532077"/>
              <a:gd name="connsiteY40" fmla="*/ 653338 h 3854645"/>
              <a:gd name="connsiteX41" fmla="*/ 6477000 w 7532077"/>
              <a:gd name="connsiteY41" fmla="*/ 442323 h 3854645"/>
              <a:gd name="connsiteX42" fmla="*/ 6547339 w 7532077"/>
              <a:gd name="connsiteY42" fmla="*/ 266477 h 3854645"/>
              <a:gd name="connsiteX43" fmla="*/ 6618410 w 7532077"/>
              <a:gd name="connsiteY43" fmla="*/ 157013 h 3854645"/>
              <a:gd name="connsiteX44" fmla="*/ 6724064 w 7532077"/>
              <a:gd name="connsiteY44" fmla="*/ 112172 h 3854645"/>
              <a:gd name="connsiteX45" fmla="*/ 6829279 w 7532077"/>
              <a:gd name="connsiteY45" fmla="*/ 178554 h 3854645"/>
              <a:gd name="connsiteX46" fmla="*/ 6887747 w 7532077"/>
              <a:gd name="connsiteY46" fmla="*/ 310292 h 3854645"/>
              <a:gd name="connsiteX47" fmla="*/ 6945923 w 7532077"/>
              <a:gd name="connsiteY47" fmla="*/ 401292 h 3854645"/>
              <a:gd name="connsiteX48" fmla="*/ 7022123 w 7532077"/>
              <a:gd name="connsiteY48" fmla="*/ 366123 h 3854645"/>
              <a:gd name="connsiteX49" fmla="*/ 7056999 w 7532077"/>
              <a:gd name="connsiteY49" fmla="*/ 248892 h 3854645"/>
              <a:gd name="connsiteX50" fmla="*/ 7094513 w 7532077"/>
              <a:gd name="connsiteY50" fmla="*/ 113637 h 3854645"/>
              <a:gd name="connsiteX51" fmla="*/ 7176721 w 7532077"/>
              <a:gd name="connsiteY51" fmla="*/ 16043 h 3854645"/>
              <a:gd name="connsiteX52" fmla="*/ 7303477 w 7532077"/>
              <a:gd name="connsiteY52" fmla="*/ 2708 h 3854645"/>
              <a:gd name="connsiteX53" fmla="*/ 7373815 w 7532077"/>
              <a:gd name="connsiteY53" fmla="*/ 43738 h 3854645"/>
              <a:gd name="connsiteX54" fmla="*/ 7438292 w 7532077"/>
              <a:gd name="connsiteY54" fmla="*/ 166831 h 3854645"/>
              <a:gd name="connsiteX55" fmla="*/ 7532077 w 7532077"/>
              <a:gd name="connsiteY55" fmla="*/ 307508 h 3854645"/>
              <a:gd name="connsiteX0" fmla="*/ 0 w 7532077"/>
              <a:gd name="connsiteY0" fmla="*/ 3842886 h 3849654"/>
              <a:gd name="connsiteX1" fmla="*/ 181708 w 7532077"/>
              <a:gd name="connsiteY1" fmla="*/ 3842886 h 3849654"/>
              <a:gd name="connsiteX2" fmla="*/ 345831 w 7532077"/>
              <a:gd name="connsiteY2" fmla="*/ 3772547 h 3849654"/>
              <a:gd name="connsiteX3" fmla="*/ 463062 w 7532077"/>
              <a:gd name="connsiteY3" fmla="*/ 3567394 h 3849654"/>
              <a:gd name="connsiteX4" fmla="*/ 580292 w 7532077"/>
              <a:gd name="connsiteY4" fmla="*/ 3069163 h 3849654"/>
              <a:gd name="connsiteX5" fmla="*/ 914400 w 7532077"/>
              <a:gd name="connsiteY5" fmla="*/ 1914440 h 3849654"/>
              <a:gd name="connsiteX6" fmla="*/ 1140069 w 7532077"/>
              <a:gd name="connsiteY6" fmla="*/ 1438557 h 3849654"/>
              <a:gd name="connsiteX7" fmla="*/ 1369036 w 7532077"/>
              <a:gd name="connsiteY7" fmla="*/ 1158301 h 3849654"/>
              <a:gd name="connsiteX8" fmla="*/ 1629508 w 7532077"/>
              <a:gd name="connsiteY8" fmla="*/ 953147 h 3849654"/>
              <a:gd name="connsiteX9" fmla="*/ 1987062 w 7532077"/>
              <a:gd name="connsiteY9" fmla="*/ 824194 h 3849654"/>
              <a:gd name="connsiteX10" fmla="*/ 2344615 w 7532077"/>
              <a:gd name="connsiteY10" fmla="*/ 900394 h 3849654"/>
              <a:gd name="connsiteX11" fmla="*/ 2719754 w 7532077"/>
              <a:gd name="connsiteY11" fmla="*/ 1093824 h 3849654"/>
              <a:gd name="connsiteX12" fmla="*/ 3012831 w 7532077"/>
              <a:gd name="connsiteY12" fmla="*/ 1298978 h 3849654"/>
              <a:gd name="connsiteX13" fmla="*/ 3223846 w 7532077"/>
              <a:gd name="connsiteY13" fmla="*/ 1328286 h 3849654"/>
              <a:gd name="connsiteX14" fmla="*/ 3393831 w 7532077"/>
              <a:gd name="connsiteY14" fmla="*/ 1152440 h 3849654"/>
              <a:gd name="connsiteX15" fmla="*/ 3563815 w 7532077"/>
              <a:gd name="connsiteY15" fmla="*/ 841778 h 3849654"/>
              <a:gd name="connsiteX16" fmla="*/ 3704492 w 7532077"/>
              <a:gd name="connsiteY16" fmla="*/ 689378 h 3849654"/>
              <a:gd name="connsiteX17" fmla="*/ 3886200 w 7532077"/>
              <a:gd name="connsiteY17" fmla="*/ 624534 h 3849654"/>
              <a:gd name="connsiteX18" fmla="*/ 4097215 w 7532077"/>
              <a:gd name="connsiteY18" fmla="*/ 671794 h 3849654"/>
              <a:gd name="connsiteX19" fmla="*/ 4237892 w 7532077"/>
              <a:gd name="connsiteY19" fmla="*/ 798915 h 3849654"/>
              <a:gd name="connsiteX20" fmla="*/ 4343400 w 7532077"/>
              <a:gd name="connsiteY20" fmla="*/ 953147 h 3849654"/>
              <a:gd name="connsiteX21" fmla="*/ 4437185 w 7532077"/>
              <a:gd name="connsiteY21" fmla="*/ 1099686 h 3849654"/>
              <a:gd name="connsiteX22" fmla="*/ 4566139 w 7532077"/>
              <a:gd name="connsiteY22" fmla="*/ 1099686 h 3849654"/>
              <a:gd name="connsiteX23" fmla="*/ 4630615 w 7532077"/>
              <a:gd name="connsiteY23" fmla="*/ 1011763 h 3849654"/>
              <a:gd name="connsiteX24" fmla="*/ 4724400 w 7532077"/>
              <a:gd name="connsiteY24" fmla="*/ 759717 h 3849654"/>
              <a:gd name="connsiteX25" fmla="*/ 4835769 w 7532077"/>
              <a:gd name="connsiteY25" fmla="*/ 536978 h 3849654"/>
              <a:gd name="connsiteX26" fmla="*/ 4955345 w 7532077"/>
              <a:gd name="connsiteY26" fmla="*/ 441289 h 3849654"/>
              <a:gd name="connsiteX27" fmla="*/ 5102103 w 7532077"/>
              <a:gd name="connsiteY27" fmla="*/ 417182 h 3849654"/>
              <a:gd name="connsiteX28" fmla="*/ 5255309 w 7532077"/>
              <a:gd name="connsiteY28" fmla="*/ 470889 h 3849654"/>
              <a:gd name="connsiteX29" fmla="*/ 5361549 w 7532077"/>
              <a:gd name="connsiteY29" fmla="*/ 598671 h 3849654"/>
              <a:gd name="connsiteX30" fmla="*/ 5439508 w 7532077"/>
              <a:gd name="connsiteY30" fmla="*/ 730409 h 3849654"/>
              <a:gd name="connsiteX31" fmla="*/ 5509846 w 7532077"/>
              <a:gd name="connsiteY31" fmla="*/ 794886 h 3849654"/>
              <a:gd name="connsiteX32" fmla="*/ 5597769 w 7532077"/>
              <a:gd name="connsiteY32" fmla="*/ 794886 h 3849654"/>
              <a:gd name="connsiteX33" fmla="*/ 5685692 w 7532077"/>
              <a:gd name="connsiteY33" fmla="*/ 683517 h 3849654"/>
              <a:gd name="connsiteX34" fmla="*/ 5756031 w 7532077"/>
              <a:gd name="connsiteY34" fmla="*/ 449055 h 3849654"/>
              <a:gd name="connsiteX35" fmla="*/ 5806147 w 7532077"/>
              <a:gd name="connsiteY35" fmla="*/ 338858 h 3849654"/>
              <a:gd name="connsiteX36" fmla="*/ 5955177 w 7532077"/>
              <a:gd name="connsiteY36" fmla="*/ 242582 h 3849654"/>
              <a:gd name="connsiteX37" fmla="*/ 6110361 w 7532077"/>
              <a:gd name="connsiteY37" fmla="*/ 307352 h 3849654"/>
              <a:gd name="connsiteX38" fmla="*/ 6195646 w 7532077"/>
              <a:gd name="connsiteY38" fmla="*/ 454917 h 3849654"/>
              <a:gd name="connsiteX39" fmla="*/ 6271846 w 7532077"/>
              <a:gd name="connsiteY39" fmla="*/ 654209 h 3849654"/>
              <a:gd name="connsiteX40" fmla="*/ 6383215 w 7532077"/>
              <a:gd name="connsiteY40" fmla="*/ 648347 h 3849654"/>
              <a:gd name="connsiteX41" fmla="*/ 6477000 w 7532077"/>
              <a:gd name="connsiteY41" fmla="*/ 437332 h 3849654"/>
              <a:gd name="connsiteX42" fmla="*/ 6547339 w 7532077"/>
              <a:gd name="connsiteY42" fmla="*/ 261486 h 3849654"/>
              <a:gd name="connsiteX43" fmla="*/ 6618410 w 7532077"/>
              <a:gd name="connsiteY43" fmla="*/ 152022 h 3849654"/>
              <a:gd name="connsiteX44" fmla="*/ 6724064 w 7532077"/>
              <a:gd name="connsiteY44" fmla="*/ 107181 h 3849654"/>
              <a:gd name="connsiteX45" fmla="*/ 6829279 w 7532077"/>
              <a:gd name="connsiteY45" fmla="*/ 173563 h 3849654"/>
              <a:gd name="connsiteX46" fmla="*/ 6887747 w 7532077"/>
              <a:gd name="connsiteY46" fmla="*/ 305301 h 3849654"/>
              <a:gd name="connsiteX47" fmla="*/ 6945923 w 7532077"/>
              <a:gd name="connsiteY47" fmla="*/ 396301 h 3849654"/>
              <a:gd name="connsiteX48" fmla="*/ 7022123 w 7532077"/>
              <a:gd name="connsiteY48" fmla="*/ 361132 h 3849654"/>
              <a:gd name="connsiteX49" fmla="*/ 7056999 w 7532077"/>
              <a:gd name="connsiteY49" fmla="*/ 243901 h 3849654"/>
              <a:gd name="connsiteX50" fmla="*/ 7094513 w 7532077"/>
              <a:gd name="connsiteY50" fmla="*/ 108646 h 3849654"/>
              <a:gd name="connsiteX51" fmla="*/ 7176721 w 7532077"/>
              <a:gd name="connsiteY51" fmla="*/ 11052 h 3849654"/>
              <a:gd name="connsiteX52" fmla="*/ 7299667 w 7532077"/>
              <a:gd name="connsiteY52" fmla="*/ 5337 h 3849654"/>
              <a:gd name="connsiteX53" fmla="*/ 7373815 w 7532077"/>
              <a:gd name="connsiteY53" fmla="*/ 38747 h 3849654"/>
              <a:gd name="connsiteX54" fmla="*/ 7438292 w 7532077"/>
              <a:gd name="connsiteY54" fmla="*/ 161840 h 3849654"/>
              <a:gd name="connsiteX55" fmla="*/ 7532077 w 7532077"/>
              <a:gd name="connsiteY55" fmla="*/ 302517 h 3849654"/>
              <a:gd name="connsiteX0" fmla="*/ 0 w 7532077"/>
              <a:gd name="connsiteY0" fmla="*/ 3844458 h 3851226"/>
              <a:gd name="connsiteX1" fmla="*/ 181708 w 7532077"/>
              <a:gd name="connsiteY1" fmla="*/ 3844458 h 3851226"/>
              <a:gd name="connsiteX2" fmla="*/ 345831 w 7532077"/>
              <a:gd name="connsiteY2" fmla="*/ 3774119 h 3851226"/>
              <a:gd name="connsiteX3" fmla="*/ 463062 w 7532077"/>
              <a:gd name="connsiteY3" fmla="*/ 3568966 h 3851226"/>
              <a:gd name="connsiteX4" fmla="*/ 580292 w 7532077"/>
              <a:gd name="connsiteY4" fmla="*/ 3070735 h 3851226"/>
              <a:gd name="connsiteX5" fmla="*/ 914400 w 7532077"/>
              <a:gd name="connsiteY5" fmla="*/ 1916012 h 3851226"/>
              <a:gd name="connsiteX6" fmla="*/ 1140069 w 7532077"/>
              <a:gd name="connsiteY6" fmla="*/ 1440129 h 3851226"/>
              <a:gd name="connsiteX7" fmla="*/ 1369036 w 7532077"/>
              <a:gd name="connsiteY7" fmla="*/ 1159873 h 3851226"/>
              <a:gd name="connsiteX8" fmla="*/ 1629508 w 7532077"/>
              <a:gd name="connsiteY8" fmla="*/ 954719 h 3851226"/>
              <a:gd name="connsiteX9" fmla="*/ 1987062 w 7532077"/>
              <a:gd name="connsiteY9" fmla="*/ 825766 h 3851226"/>
              <a:gd name="connsiteX10" fmla="*/ 2344615 w 7532077"/>
              <a:gd name="connsiteY10" fmla="*/ 901966 h 3851226"/>
              <a:gd name="connsiteX11" fmla="*/ 2719754 w 7532077"/>
              <a:gd name="connsiteY11" fmla="*/ 1095396 h 3851226"/>
              <a:gd name="connsiteX12" fmla="*/ 3012831 w 7532077"/>
              <a:gd name="connsiteY12" fmla="*/ 1300550 h 3851226"/>
              <a:gd name="connsiteX13" fmla="*/ 3223846 w 7532077"/>
              <a:gd name="connsiteY13" fmla="*/ 1329858 h 3851226"/>
              <a:gd name="connsiteX14" fmla="*/ 3393831 w 7532077"/>
              <a:gd name="connsiteY14" fmla="*/ 1154012 h 3851226"/>
              <a:gd name="connsiteX15" fmla="*/ 3563815 w 7532077"/>
              <a:gd name="connsiteY15" fmla="*/ 843350 h 3851226"/>
              <a:gd name="connsiteX16" fmla="*/ 3704492 w 7532077"/>
              <a:gd name="connsiteY16" fmla="*/ 690950 h 3851226"/>
              <a:gd name="connsiteX17" fmla="*/ 3886200 w 7532077"/>
              <a:gd name="connsiteY17" fmla="*/ 626106 h 3851226"/>
              <a:gd name="connsiteX18" fmla="*/ 4097215 w 7532077"/>
              <a:gd name="connsiteY18" fmla="*/ 673366 h 3851226"/>
              <a:gd name="connsiteX19" fmla="*/ 4237892 w 7532077"/>
              <a:gd name="connsiteY19" fmla="*/ 800487 h 3851226"/>
              <a:gd name="connsiteX20" fmla="*/ 4343400 w 7532077"/>
              <a:gd name="connsiteY20" fmla="*/ 954719 h 3851226"/>
              <a:gd name="connsiteX21" fmla="*/ 4437185 w 7532077"/>
              <a:gd name="connsiteY21" fmla="*/ 1101258 h 3851226"/>
              <a:gd name="connsiteX22" fmla="*/ 4566139 w 7532077"/>
              <a:gd name="connsiteY22" fmla="*/ 1101258 h 3851226"/>
              <a:gd name="connsiteX23" fmla="*/ 4630615 w 7532077"/>
              <a:gd name="connsiteY23" fmla="*/ 1013335 h 3851226"/>
              <a:gd name="connsiteX24" fmla="*/ 4724400 w 7532077"/>
              <a:gd name="connsiteY24" fmla="*/ 761289 h 3851226"/>
              <a:gd name="connsiteX25" fmla="*/ 4835769 w 7532077"/>
              <a:gd name="connsiteY25" fmla="*/ 538550 h 3851226"/>
              <a:gd name="connsiteX26" fmla="*/ 4955345 w 7532077"/>
              <a:gd name="connsiteY26" fmla="*/ 442861 h 3851226"/>
              <a:gd name="connsiteX27" fmla="*/ 5102103 w 7532077"/>
              <a:gd name="connsiteY27" fmla="*/ 418754 h 3851226"/>
              <a:gd name="connsiteX28" fmla="*/ 5255309 w 7532077"/>
              <a:gd name="connsiteY28" fmla="*/ 472461 h 3851226"/>
              <a:gd name="connsiteX29" fmla="*/ 5361549 w 7532077"/>
              <a:gd name="connsiteY29" fmla="*/ 600243 h 3851226"/>
              <a:gd name="connsiteX30" fmla="*/ 5439508 w 7532077"/>
              <a:gd name="connsiteY30" fmla="*/ 731981 h 3851226"/>
              <a:gd name="connsiteX31" fmla="*/ 5509846 w 7532077"/>
              <a:gd name="connsiteY31" fmla="*/ 796458 h 3851226"/>
              <a:gd name="connsiteX32" fmla="*/ 5597769 w 7532077"/>
              <a:gd name="connsiteY32" fmla="*/ 796458 h 3851226"/>
              <a:gd name="connsiteX33" fmla="*/ 5685692 w 7532077"/>
              <a:gd name="connsiteY33" fmla="*/ 685089 h 3851226"/>
              <a:gd name="connsiteX34" fmla="*/ 5756031 w 7532077"/>
              <a:gd name="connsiteY34" fmla="*/ 450627 h 3851226"/>
              <a:gd name="connsiteX35" fmla="*/ 5806147 w 7532077"/>
              <a:gd name="connsiteY35" fmla="*/ 340430 h 3851226"/>
              <a:gd name="connsiteX36" fmla="*/ 5955177 w 7532077"/>
              <a:gd name="connsiteY36" fmla="*/ 244154 h 3851226"/>
              <a:gd name="connsiteX37" fmla="*/ 6110361 w 7532077"/>
              <a:gd name="connsiteY37" fmla="*/ 308924 h 3851226"/>
              <a:gd name="connsiteX38" fmla="*/ 6195646 w 7532077"/>
              <a:gd name="connsiteY38" fmla="*/ 456489 h 3851226"/>
              <a:gd name="connsiteX39" fmla="*/ 6271846 w 7532077"/>
              <a:gd name="connsiteY39" fmla="*/ 655781 h 3851226"/>
              <a:gd name="connsiteX40" fmla="*/ 6383215 w 7532077"/>
              <a:gd name="connsiteY40" fmla="*/ 649919 h 3851226"/>
              <a:gd name="connsiteX41" fmla="*/ 6477000 w 7532077"/>
              <a:gd name="connsiteY41" fmla="*/ 438904 h 3851226"/>
              <a:gd name="connsiteX42" fmla="*/ 6547339 w 7532077"/>
              <a:gd name="connsiteY42" fmla="*/ 263058 h 3851226"/>
              <a:gd name="connsiteX43" fmla="*/ 6618410 w 7532077"/>
              <a:gd name="connsiteY43" fmla="*/ 153594 h 3851226"/>
              <a:gd name="connsiteX44" fmla="*/ 6724064 w 7532077"/>
              <a:gd name="connsiteY44" fmla="*/ 108753 h 3851226"/>
              <a:gd name="connsiteX45" fmla="*/ 6829279 w 7532077"/>
              <a:gd name="connsiteY45" fmla="*/ 175135 h 3851226"/>
              <a:gd name="connsiteX46" fmla="*/ 6887747 w 7532077"/>
              <a:gd name="connsiteY46" fmla="*/ 306873 h 3851226"/>
              <a:gd name="connsiteX47" fmla="*/ 6945923 w 7532077"/>
              <a:gd name="connsiteY47" fmla="*/ 397873 h 3851226"/>
              <a:gd name="connsiteX48" fmla="*/ 7022123 w 7532077"/>
              <a:gd name="connsiteY48" fmla="*/ 362704 h 3851226"/>
              <a:gd name="connsiteX49" fmla="*/ 7056999 w 7532077"/>
              <a:gd name="connsiteY49" fmla="*/ 245473 h 3851226"/>
              <a:gd name="connsiteX50" fmla="*/ 7094513 w 7532077"/>
              <a:gd name="connsiteY50" fmla="*/ 110218 h 3851226"/>
              <a:gd name="connsiteX51" fmla="*/ 7176721 w 7532077"/>
              <a:gd name="connsiteY51" fmla="*/ 12624 h 3851226"/>
              <a:gd name="connsiteX52" fmla="*/ 7299667 w 7532077"/>
              <a:gd name="connsiteY52" fmla="*/ 6909 h 3851226"/>
              <a:gd name="connsiteX53" fmla="*/ 7379530 w 7532077"/>
              <a:gd name="connsiteY53" fmla="*/ 65084 h 3851226"/>
              <a:gd name="connsiteX54" fmla="*/ 7438292 w 7532077"/>
              <a:gd name="connsiteY54" fmla="*/ 163412 h 3851226"/>
              <a:gd name="connsiteX55" fmla="*/ 7532077 w 7532077"/>
              <a:gd name="connsiteY55" fmla="*/ 304089 h 3851226"/>
              <a:gd name="connsiteX0" fmla="*/ 0 w 7532077"/>
              <a:gd name="connsiteY0" fmla="*/ 3844458 h 3851226"/>
              <a:gd name="connsiteX1" fmla="*/ 181708 w 7532077"/>
              <a:gd name="connsiteY1" fmla="*/ 3844458 h 3851226"/>
              <a:gd name="connsiteX2" fmla="*/ 345831 w 7532077"/>
              <a:gd name="connsiteY2" fmla="*/ 3774119 h 3851226"/>
              <a:gd name="connsiteX3" fmla="*/ 463062 w 7532077"/>
              <a:gd name="connsiteY3" fmla="*/ 3568966 h 3851226"/>
              <a:gd name="connsiteX4" fmla="*/ 580292 w 7532077"/>
              <a:gd name="connsiteY4" fmla="*/ 3070735 h 3851226"/>
              <a:gd name="connsiteX5" fmla="*/ 914400 w 7532077"/>
              <a:gd name="connsiteY5" fmla="*/ 1916012 h 3851226"/>
              <a:gd name="connsiteX6" fmla="*/ 1140069 w 7532077"/>
              <a:gd name="connsiteY6" fmla="*/ 1440129 h 3851226"/>
              <a:gd name="connsiteX7" fmla="*/ 1369036 w 7532077"/>
              <a:gd name="connsiteY7" fmla="*/ 1159873 h 3851226"/>
              <a:gd name="connsiteX8" fmla="*/ 1629508 w 7532077"/>
              <a:gd name="connsiteY8" fmla="*/ 954719 h 3851226"/>
              <a:gd name="connsiteX9" fmla="*/ 1978517 w 7532077"/>
              <a:gd name="connsiteY9" fmla="*/ 840721 h 3851226"/>
              <a:gd name="connsiteX10" fmla="*/ 2344615 w 7532077"/>
              <a:gd name="connsiteY10" fmla="*/ 901966 h 3851226"/>
              <a:gd name="connsiteX11" fmla="*/ 2719754 w 7532077"/>
              <a:gd name="connsiteY11" fmla="*/ 1095396 h 3851226"/>
              <a:gd name="connsiteX12" fmla="*/ 3012831 w 7532077"/>
              <a:gd name="connsiteY12" fmla="*/ 1300550 h 3851226"/>
              <a:gd name="connsiteX13" fmla="*/ 3223846 w 7532077"/>
              <a:gd name="connsiteY13" fmla="*/ 1329858 h 3851226"/>
              <a:gd name="connsiteX14" fmla="*/ 3393831 w 7532077"/>
              <a:gd name="connsiteY14" fmla="*/ 1154012 h 3851226"/>
              <a:gd name="connsiteX15" fmla="*/ 3563815 w 7532077"/>
              <a:gd name="connsiteY15" fmla="*/ 843350 h 3851226"/>
              <a:gd name="connsiteX16" fmla="*/ 3704492 w 7532077"/>
              <a:gd name="connsiteY16" fmla="*/ 690950 h 3851226"/>
              <a:gd name="connsiteX17" fmla="*/ 3886200 w 7532077"/>
              <a:gd name="connsiteY17" fmla="*/ 626106 h 3851226"/>
              <a:gd name="connsiteX18" fmla="*/ 4097215 w 7532077"/>
              <a:gd name="connsiteY18" fmla="*/ 673366 h 3851226"/>
              <a:gd name="connsiteX19" fmla="*/ 4237892 w 7532077"/>
              <a:gd name="connsiteY19" fmla="*/ 800487 h 3851226"/>
              <a:gd name="connsiteX20" fmla="*/ 4343400 w 7532077"/>
              <a:gd name="connsiteY20" fmla="*/ 954719 h 3851226"/>
              <a:gd name="connsiteX21" fmla="*/ 4437185 w 7532077"/>
              <a:gd name="connsiteY21" fmla="*/ 1101258 h 3851226"/>
              <a:gd name="connsiteX22" fmla="*/ 4566139 w 7532077"/>
              <a:gd name="connsiteY22" fmla="*/ 1101258 h 3851226"/>
              <a:gd name="connsiteX23" fmla="*/ 4630615 w 7532077"/>
              <a:gd name="connsiteY23" fmla="*/ 1013335 h 3851226"/>
              <a:gd name="connsiteX24" fmla="*/ 4724400 w 7532077"/>
              <a:gd name="connsiteY24" fmla="*/ 761289 h 3851226"/>
              <a:gd name="connsiteX25" fmla="*/ 4835769 w 7532077"/>
              <a:gd name="connsiteY25" fmla="*/ 538550 h 3851226"/>
              <a:gd name="connsiteX26" fmla="*/ 4955345 w 7532077"/>
              <a:gd name="connsiteY26" fmla="*/ 442861 h 3851226"/>
              <a:gd name="connsiteX27" fmla="*/ 5102103 w 7532077"/>
              <a:gd name="connsiteY27" fmla="*/ 418754 h 3851226"/>
              <a:gd name="connsiteX28" fmla="*/ 5255309 w 7532077"/>
              <a:gd name="connsiteY28" fmla="*/ 472461 h 3851226"/>
              <a:gd name="connsiteX29" fmla="*/ 5361549 w 7532077"/>
              <a:gd name="connsiteY29" fmla="*/ 600243 h 3851226"/>
              <a:gd name="connsiteX30" fmla="*/ 5439508 w 7532077"/>
              <a:gd name="connsiteY30" fmla="*/ 731981 h 3851226"/>
              <a:gd name="connsiteX31" fmla="*/ 5509846 w 7532077"/>
              <a:gd name="connsiteY31" fmla="*/ 796458 h 3851226"/>
              <a:gd name="connsiteX32" fmla="*/ 5597769 w 7532077"/>
              <a:gd name="connsiteY32" fmla="*/ 796458 h 3851226"/>
              <a:gd name="connsiteX33" fmla="*/ 5685692 w 7532077"/>
              <a:gd name="connsiteY33" fmla="*/ 685089 h 3851226"/>
              <a:gd name="connsiteX34" fmla="*/ 5756031 w 7532077"/>
              <a:gd name="connsiteY34" fmla="*/ 450627 h 3851226"/>
              <a:gd name="connsiteX35" fmla="*/ 5806147 w 7532077"/>
              <a:gd name="connsiteY35" fmla="*/ 340430 h 3851226"/>
              <a:gd name="connsiteX36" fmla="*/ 5955177 w 7532077"/>
              <a:gd name="connsiteY36" fmla="*/ 244154 h 3851226"/>
              <a:gd name="connsiteX37" fmla="*/ 6110361 w 7532077"/>
              <a:gd name="connsiteY37" fmla="*/ 308924 h 3851226"/>
              <a:gd name="connsiteX38" fmla="*/ 6195646 w 7532077"/>
              <a:gd name="connsiteY38" fmla="*/ 456489 h 3851226"/>
              <a:gd name="connsiteX39" fmla="*/ 6271846 w 7532077"/>
              <a:gd name="connsiteY39" fmla="*/ 655781 h 3851226"/>
              <a:gd name="connsiteX40" fmla="*/ 6383215 w 7532077"/>
              <a:gd name="connsiteY40" fmla="*/ 649919 h 3851226"/>
              <a:gd name="connsiteX41" fmla="*/ 6477000 w 7532077"/>
              <a:gd name="connsiteY41" fmla="*/ 438904 h 3851226"/>
              <a:gd name="connsiteX42" fmla="*/ 6547339 w 7532077"/>
              <a:gd name="connsiteY42" fmla="*/ 263058 h 3851226"/>
              <a:gd name="connsiteX43" fmla="*/ 6618410 w 7532077"/>
              <a:gd name="connsiteY43" fmla="*/ 153594 h 3851226"/>
              <a:gd name="connsiteX44" fmla="*/ 6724064 w 7532077"/>
              <a:gd name="connsiteY44" fmla="*/ 108753 h 3851226"/>
              <a:gd name="connsiteX45" fmla="*/ 6829279 w 7532077"/>
              <a:gd name="connsiteY45" fmla="*/ 175135 h 3851226"/>
              <a:gd name="connsiteX46" fmla="*/ 6887747 w 7532077"/>
              <a:gd name="connsiteY46" fmla="*/ 306873 h 3851226"/>
              <a:gd name="connsiteX47" fmla="*/ 6945923 w 7532077"/>
              <a:gd name="connsiteY47" fmla="*/ 397873 h 3851226"/>
              <a:gd name="connsiteX48" fmla="*/ 7022123 w 7532077"/>
              <a:gd name="connsiteY48" fmla="*/ 362704 h 3851226"/>
              <a:gd name="connsiteX49" fmla="*/ 7056999 w 7532077"/>
              <a:gd name="connsiteY49" fmla="*/ 245473 h 3851226"/>
              <a:gd name="connsiteX50" fmla="*/ 7094513 w 7532077"/>
              <a:gd name="connsiteY50" fmla="*/ 110218 h 3851226"/>
              <a:gd name="connsiteX51" fmla="*/ 7176721 w 7532077"/>
              <a:gd name="connsiteY51" fmla="*/ 12624 h 3851226"/>
              <a:gd name="connsiteX52" fmla="*/ 7299667 w 7532077"/>
              <a:gd name="connsiteY52" fmla="*/ 6909 h 3851226"/>
              <a:gd name="connsiteX53" fmla="*/ 7379530 w 7532077"/>
              <a:gd name="connsiteY53" fmla="*/ 65084 h 3851226"/>
              <a:gd name="connsiteX54" fmla="*/ 7438292 w 7532077"/>
              <a:gd name="connsiteY54" fmla="*/ 163412 h 3851226"/>
              <a:gd name="connsiteX55" fmla="*/ 7532077 w 7532077"/>
              <a:gd name="connsiteY55" fmla="*/ 304089 h 3851226"/>
              <a:gd name="connsiteX0" fmla="*/ 0 w 7532077"/>
              <a:gd name="connsiteY0" fmla="*/ 3844458 h 3851226"/>
              <a:gd name="connsiteX1" fmla="*/ 181708 w 7532077"/>
              <a:gd name="connsiteY1" fmla="*/ 3844458 h 3851226"/>
              <a:gd name="connsiteX2" fmla="*/ 345831 w 7532077"/>
              <a:gd name="connsiteY2" fmla="*/ 3774119 h 3851226"/>
              <a:gd name="connsiteX3" fmla="*/ 463062 w 7532077"/>
              <a:gd name="connsiteY3" fmla="*/ 3568966 h 3851226"/>
              <a:gd name="connsiteX4" fmla="*/ 580292 w 7532077"/>
              <a:gd name="connsiteY4" fmla="*/ 3070735 h 3851226"/>
              <a:gd name="connsiteX5" fmla="*/ 914400 w 7532077"/>
              <a:gd name="connsiteY5" fmla="*/ 1916012 h 3851226"/>
              <a:gd name="connsiteX6" fmla="*/ 1140069 w 7532077"/>
              <a:gd name="connsiteY6" fmla="*/ 1440129 h 3851226"/>
              <a:gd name="connsiteX7" fmla="*/ 1369036 w 7532077"/>
              <a:gd name="connsiteY7" fmla="*/ 1159873 h 3851226"/>
              <a:gd name="connsiteX8" fmla="*/ 1629508 w 7532077"/>
              <a:gd name="connsiteY8" fmla="*/ 954719 h 3851226"/>
              <a:gd name="connsiteX9" fmla="*/ 1978517 w 7532077"/>
              <a:gd name="connsiteY9" fmla="*/ 840721 h 3851226"/>
              <a:gd name="connsiteX10" fmla="*/ 2344615 w 7532077"/>
              <a:gd name="connsiteY10" fmla="*/ 901966 h 3851226"/>
              <a:gd name="connsiteX11" fmla="*/ 2719754 w 7532077"/>
              <a:gd name="connsiteY11" fmla="*/ 1095396 h 3851226"/>
              <a:gd name="connsiteX12" fmla="*/ 3012831 w 7532077"/>
              <a:gd name="connsiteY12" fmla="*/ 1300550 h 3851226"/>
              <a:gd name="connsiteX13" fmla="*/ 3223846 w 7532077"/>
              <a:gd name="connsiteY13" fmla="*/ 1329858 h 3851226"/>
              <a:gd name="connsiteX14" fmla="*/ 3393831 w 7532077"/>
              <a:gd name="connsiteY14" fmla="*/ 1154012 h 3851226"/>
              <a:gd name="connsiteX15" fmla="*/ 3563815 w 7532077"/>
              <a:gd name="connsiteY15" fmla="*/ 843350 h 3851226"/>
              <a:gd name="connsiteX16" fmla="*/ 3704492 w 7532077"/>
              <a:gd name="connsiteY16" fmla="*/ 690950 h 3851226"/>
              <a:gd name="connsiteX17" fmla="*/ 3886200 w 7532077"/>
              <a:gd name="connsiteY17" fmla="*/ 626106 h 3851226"/>
              <a:gd name="connsiteX18" fmla="*/ 4097215 w 7532077"/>
              <a:gd name="connsiteY18" fmla="*/ 673366 h 3851226"/>
              <a:gd name="connsiteX19" fmla="*/ 4237892 w 7532077"/>
              <a:gd name="connsiteY19" fmla="*/ 800487 h 3851226"/>
              <a:gd name="connsiteX20" fmla="*/ 4343400 w 7532077"/>
              <a:gd name="connsiteY20" fmla="*/ 954719 h 3851226"/>
              <a:gd name="connsiteX21" fmla="*/ 4437185 w 7532077"/>
              <a:gd name="connsiteY21" fmla="*/ 1101258 h 3851226"/>
              <a:gd name="connsiteX22" fmla="*/ 4566139 w 7532077"/>
              <a:gd name="connsiteY22" fmla="*/ 1101258 h 3851226"/>
              <a:gd name="connsiteX23" fmla="*/ 4630615 w 7532077"/>
              <a:gd name="connsiteY23" fmla="*/ 1013335 h 3851226"/>
              <a:gd name="connsiteX24" fmla="*/ 4724400 w 7532077"/>
              <a:gd name="connsiteY24" fmla="*/ 761289 h 3851226"/>
              <a:gd name="connsiteX25" fmla="*/ 4835769 w 7532077"/>
              <a:gd name="connsiteY25" fmla="*/ 538550 h 3851226"/>
              <a:gd name="connsiteX26" fmla="*/ 4955345 w 7532077"/>
              <a:gd name="connsiteY26" fmla="*/ 442861 h 3851226"/>
              <a:gd name="connsiteX27" fmla="*/ 5102103 w 7532077"/>
              <a:gd name="connsiteY27" fmla="*/ 418754 h 3851226"/>
              <a:gd name="connsiteX28" fmla="*/ 5255309 w 7532077"/>
              <a:gd name="connsiteY28" fmla="*/ 472461 h 3851226"/>
              <a:gd name="connsiteX29" fmla="*/ 5361549 w 7532077"/>
              <a:gd name="connsiteY29" fmla="*/ 600243 h 3851226"/>
              <a:gd name="connsiteX30" fmla="*/ 5439508 w 7532077"/>
              <a:gd name="connsiteY30" fmla="*/ 731981 h 3851226"/>
              <a:gd name="connsiteX31" fmla="*/ 5509846 w 7532077"/>
              <a:gd name="connsiteY31" fmla="*/ 796458 h 3851226"/>
              <a:gd name="connsiteX32" fmla="*/ 5597769 w 7532077"/>
              <a:gd name="connsiteY32" fmla="*/ 796458 h 3851226"/>
              <a:gd name="connsiteX33" fmla="*/ 5685692 w 7532077"/>
              <a:gd name="connsiteY33" fmla="*/ 685089 h 3851226"/>
              <a:gd name="connsiteX34" fmla="*/ 5756031 w 7532077"/>
              <a:gd name="connsiteY34" fmla="*/ 450627 h 3851226"/>
              <a:gd name="connsiteX35" fmla="*/ 5806147 w 7532077"/>
              <a:gd name="connsiteY35" fmla="*/ 340430 h 3851226"/>
              <a:gd name="connsiteX36" fmla="*/ 5955177 w 7532077"/>
              <a:gd name="connsiteY36" fmla="*/ 244154 h 3851226"/>
              <a:gd name="connsiteX37" fmla="*/ 6110361 w 7532077"/>
              <a:gd name="connsiteY37" fmla="*/ 308924 h 3851226"/>
              <a:gd name="connsiteX38" fmla="*/ 6195646 w 7532077"/>
              <a:gd name="connsiteY38" fmla="*/ 456489 h 3851226"/>
              <a:gd name="connsiteX39" fmla="*/ 6271846 w 7532077"/>
              <a:gd name="connsiteY39" fmla="*/ 655781 h 3851226"/>
              <a:gd name="connsiteX40" fmla="*/ 6383215 w 7532077"/>
              <a:gd name="connsiteY40" fmla="*/ 649919 h 3851226"/>
              <a:gd name="connsiteX41" fmla="*/ 6477000 w 7532077"/>
              <a:gd name="connsiteY41" fmla="*/ 438904 h 3851226"/>
              <a:gd name="connsiteX42" fmla="*/ 6547339 w 7532077"/>
              <a:gd name="connsiteY42" fmla="*/ 263058 h 3851226"/>
              <a:gd name="connsiteX43" fmla="*/ 6618410 w 7532077"/>
              <a:gd name="connsiteY43" fmla="*/ 153594 h 3851226"/>
              <a:gd name="connsiteX44" fmla="*/ 6724064 w 7532077"/>
              <a:gd name="connsiteY44" fmla="*/ 108753 h 3851226"/>
              <a:gd name="connsiteX45" fmla="*/ 6829279 w 7532077"/>
              <a:gd name="connsiteY45" fmla="*/ 175135 h 3851226"/>
              <a:gd name="connsiteX46" fmla="*/ 6887747 w 7532077"/>
              <a:gd name="connsiteY46" fmla="*/ 306873 h 3851226"/>
              <a:gd name="connsiteX47" fmla="*/ 6945923 w 7532077"/>
              <a:gd name="connsiteY47" fmla="*/ 397873 h 3851226"/>
              <a:gd name="connsiteX48" fmla="*/ 7022123 w 7532077"/>
              <a:gd name="connsiteY48" fmla="*/ 362704 h 3851226"/>
              <a:gd name="connsiteX49" fmla="*/ 7056999 w 7532077"/>
              <a:gd name="connsiteY49" fmla="*/ 245473 h 3851226"/>
              <a:gd name="connsiteX50" fmla="*/ 7094513 w 7532077"/>
              <a:gd name="connsiteY50" fmla="*/ 110218 h 3851226"/>
              <a:gd name="connsiteX51" fmla="*/ 7176721 w 7532077"/>
              <a:gd name="connsiteY51" fmla="*/ 12624 h 3851226"/>
              <a:gd name="connsiteX52" fmla="*/ 7299667 w 7532077"/>
              <a:gd name="connsiteY52" fmla="*/ 6909 h 3851226"/>
              <a:gd name="connsiteX53" fmla="*/ 7379530 w 7532077"/>
              <a:gd name="connsiteY53" fmla="*/ 65084 h 3851226"/>
              <a:gd name="connsiteX54" fmla="*/ 7438292 w 7532077"/>
              <a:gd name="connsiteY54" fmla="*/ 163412 h 3851226"/>
              <a:gd name="connsiteX55" fmla="*/ 7532077 w 7532077"/>
              <a:gd name="connsiteY55" fmla="*/ 304089 h 3851226"/>
              <a:gd name="connsiteX0" fmla="*/ 0 w 7532077"/>
              <a:gd name="connsiteY0" fmla="*/ 3844458 h 3851226"/>
              <a:gd name="connsiteX1" fmla="*/ 181708 w 7532077"/>
              <a:gd name="connsiteY1" fmla="*/ 3844458 h 3851226"/>
              <a:gd name="connsiteX2" fmla="*/ 345831 w 7532077"/>
              <a:gd name="connsiteY2" fmla="*/ 3774119 h 3851226"/>
              <a:gd name="connsiteX3" fmla="*/ 463062 w 7532077"/>
              <a:gd name="connsiteY3" fmla="*/ 3568966 h 3851226"/>
              <a:gd name="connsiteX4" fmla="*/ 580292 w 7532077"/>
              <a:gd name="connsiteY4" fmla="*/ 3070735 h 3851226"/>
              <a:gd name="connsiteX5" fmla="*/ 914400 w 7532077"/>
              <a:gd name="connsiteY5" fmla="*/ 1916012 h 3851226"/>
              <a:gd name="connsiteX6" fmla="*/ 1140069 w 7532077"/>
              <a:gd name="connsiteY6" fmla="*/ 1440129 h 3851226"/>
              <a:gd name="connsiteX7" fmla="*/ 1369036 w 7532077"/>
              <a:gd name="connsiteY7" fmla="*/ 1159873 h 3851226"/>
              <a:gd name="connsiteX8" fmla="*/ 1629508 w 7532077"/>
              <a:gd name="connsiteY8" fmla="*/ 954719 h 3851226"/>
              <a:gd name="connsiteX9" fmla="*/ 1978517 w 7532077"/>
              <a:gd name="connsiteY9" fmla="*/ 840721 h 3851226"/>
              <a:gd name="connsiteX10" fmla="*/ 2344615 w 7532077"/>
              <a:gd name="connsiteY10" fmla="*/ 901966 h 3851226"/>
              <a:gd name="connsiteX11" fmla="*/ 2719754 w 7532077"/>
              <a:gd name="connsiteY11" fmla="*/ 1095396 h 3851226"/>
              <a:gd name="connsiteX12" fmla="*/ 3012831 w 7532077"/>
              <a:gd name="connsiteY12" fmla="*/ 1300550 h 3851226"/>
              <a:gd name="connsiteX13" fmla="*/ 3223846 w 7532077"/>
              <a:gd name="connsiteY13" fmla="*/ 1329858 h 3851226"/>
              <a:gd name="connsiteX14" fmla="*/ 3393831 w 7532077"/>
              <a:gd name="connsiteY14" fmla="*/ 1154012 h 3851226"/>
              <a:gd name="connsiteX15" fmla="*/ 3563815 w 7532077"/>
              <a:gd name="connsiteY15" fmla="*/ 843350 h 3851226"/>
              <a:gd name="connsiteX16" fmla="*/ 3704492 w 7532077"/>
              <a:gd name="connsiteY16" fmla="*/ 690950 h 3851226"/>
              <a:gd name="connsiteX17" fmla="*/ 3886200 w 7532077"/>
              <a:gd name="connsiteY17" fmla="*/ 626106 h 3851226"/>
              <a:gd name="connsiteX18" fmla="*/ 4097215 w 7532077"/>
              <a:gd name="connsiteY18" fmla="*/ 673366 h 3851226"/>
              <a:gd name="connsiteX19" fmla="*/ 4237892 w 7532077"/>
              <a:gd name="connsiteY19" fmla="*/ 800487 h 3851226"/>
              <a:gd name="connsiteX20" fmla="*/ 4343400 w 7532077"/>
              <a:gd name="connsiteY20" fmla="*/ 954719 h 3851226"/>
              <a:gd name="connsiteX21" fmla="*/ 4437185 w 7532077"/>
              <a:gd name="connsiteY21" fmla="*/ 1101258 h 3851226"/>
              <a:gd name="connsiteX22" fmla="*/ 4566139 w 7532077"/>
              <a:gd name="connsiteY22" fmla="*/ 1101258 h 3851226"/>
              <a:gd name="connsiteX23" fmla="*/ 4630615 w 7532077"/>
              <a:gd name="connsiteY23" fmla="*/ 1013335 h 3851226"/>
              <a:gd name="connsiteX24" fmla="*/ 4724400 w 7532077"/>
              <a:gd name="connsiteY24" fmla="*/ 761289 h 3851226"/>
              <a:gd name="connsiteX25" fmla="*/ 4835769 w 7532077"/>
              <a:gd name="connsiteY25" fmla="*/ 538550 h 3851226"/>
              <a:gd name="connsiteX26" fmla="*/ 4955345 w 7532077"/>
              <a:gd name="connsiteY26" fmla="*/ 442861 h 3851226"/>
              <a:gd name="connsiteX27" fmla="*/ 5102103 w 7532077"/>
              <a:gd name="connsiteY27" fmla="*/ 418754 h 3851226"/>
              <a:gd name="connsiteX28" fmla="*/ 5255309 w 7532077"/>
              <a:gd name="connsiteY28" fmla="*/ 472461 h 3851226"/>
              <a:gd name="connsiteX29" fmla="*/ 5361549 w 7532077"/>
              <a:gd name="connsiteY29" fmla="*/ 600243 h 3851226"/>
              <a:gd name="connsiteX30" fmla="*/ 5439508 w 7532077"/>
              <a:gd name="connsiteY30" fmla="*/ 731981 h 3851226"/>
              <a:gd name="connsiteX31" fmla="*/ 5509846 w 7532077"/>
              <a:gd name="connsiteY31" fmla="*/ 796458 h 3851226"/>
              <a:gd name="connsiteX32" fmla="*/ 5597769 w 7532077"/>
              <a:gd name="connsiteY32" fmla="*/ 796458 h 3851226"/>
              <a:gd name="connsiteX33" fmla="*/ 5685692 w 7532077"/>
              <a:gd name="connsiteY33" fmla="*/ 685089 h 3851226"/>
              <a:gd name="connsiteX34" fmla="*/ 5756031 w 7532077"/>
              <a:gd name="connsiteY34" fmla="*/ 450627 h 3851226"/>
              <a:gd name="connsiteX35" fmla="*/ 5806147 w 7532077"/>
              <a:gd name="connsiteY35" fmla="*/ 340430 h 3851226"/>
              <a:gd name="connsiteX36" fmla="*/ 5955177 w 7532077"/>
              <a:gd name="connsiteY36" fmla="*/ 244154 h 3851226"/>
              <a:gd name="connsiteX37" fmla="*/ 6110361 w 7532077"/>
              <a:gd name="connsiteY37" fmla="*/ 308924 h 3851226"/>
              <a:gd name="connsiteX38" fmla="*/ 6195646 w 7532077"/>
              <a:gd name="connsiteY38" fmla="*/ 456489 h 3851226"/>
              <a:gd name="connsiteX39" fmla="*/ 6271846 w 7532077"/>
              <a:gd name="connsiteY39" fmla="*/ 655781 h 3851226"/>
              <a:gd name="connsiteX40" fmla="*/ 6383215 w 7532077"/>
              <a:gd name="connsiteY40" fmla="*/ 649919 h 3851226"/>
              <a:gd name="connsiteX41" fmla="*/ 6477000 w 7532077"/>
              <a:gd name="connsiteY41" fmla="*/ 438904 h 3851226"/>
              <a:gd name="connsiteX42" fmla="*/ 6547339 w 7532077"/>
              <a:gd name="connsiteY42" fmla="*/ 263058 h 3851226"/>
              <a:gd name="connsiteX43" fmla="*/ 6618410 w 7532077"/>
              <a:gd name="connsiteY43" fmla="*/ 153594 h 3851226"/>
              <a:gd name="connsiteX44" fmla="*/ 6724064 w 7532077"/>
              <a:gd name="connsiteY44" fmla="*/ 108753 h 3851226"/>
              <a:gd name="connsiteX45" fmla="*/ 6829279 w 7532077"/>
              <a:gd name="connsiteY45" fmla="*/ 175135 h 3851226"/>
              <a:gd name="connsiteX46" fmla="*/ 6887747 w 7532077"/>
              <a:gd name="connsiteY46" fmla="*/ 306873 h 3851226"/>
              <a:gd name="connsiteX47" fmla="*/ 6945923 w 7532077"/>
              <a:gd name="connsiteY47" fmla="*/ 397873 h 3851226"/>
              <a:gd name="connsiteX48" fmla="*/ 7022123 w 7532077"/>
              <a:gd name="connsiteY48" fmla="*/ 362704 h 3851226"/>
              <a:gd name="connsiteX49" fmla="*/ 7056999 w 7532077"/>
              <a:gd name="connsiteY49" fmla="*/ 245473 h 3851226"/>
              <a:gd name="connsiteX50" fmla="*/ 7094513 w 7532077"/>
              <a:gd name="connsiteY50" fmla="*/ 110218 h 3851226"/>
              <a:gd name="connsiteX51" fmla="*/ 7176721 w 7532077"/>
              <a:gd name="connsiteY51" fmla="*/ 12624 h 3851226"/>
              <a:gd name="connsiteX52" fmla="*/ 7299667 w 7532077"/>
              <a:gd name="connsiteY52" fmla="*/ 6909 h 3851226"/>
              <a:gd name="connsiteX53" fmla="*/ 7379530 w 7532077"/>
              <a:gd name="connsiteY53" fmla="*/ 65084 h 3851226"/>
              <a:gd name="connsiteX54" fmla="*/ 7438292 w 7532077"/>
              <a:gd name="connsiteY54" fmla="*/ 163412 h 3851226"/>
              <a:gd name="connsiteX55" fmla="*/ 7532077 w 7532077"/>
              <a:gd name="connsiteY55" fmla="*/ 304089 h 3851226"/>
              <a:gd name="connsiteX0" fmla="*/ 0 w 7532077"/>
              <a:gd name="connsiteY0" fmla="*/ 3844458 h 3851226"/>
              <a:gd name="connsiteX1" fmla="*/ 181708 w 7532077"/>
              <a:gd name="connsiteY1" fmla="*/ 3844458 h 3851226"/>
              <a:gd name="connsiteX2" fmla="*/ 345831 w 7532077"/>
              <a:gd name="connsiteY2" fmla="*/ 3774119 h 3851226"/>
              <a:gd name="connsiteX3" fmla="*/ 463062 w 7532077"/>
              <a:gd name="connsiteY3" fmla="*/ 3568966 h 3851226"/>
              <a:gd name="connsiteX4" fmla="*/ 580292 w 7532077"/>
              <a:gd name="connsiteY4" fmla="*/ 3070735 h 3851226"/>
              <a:gd name="connsiteX5" fmla="*/ 914400 w 7532077"/>
              <a:gd name="connsiteY5" fmla="*/ 1916012 h 3851226"/>
              <a:gd name="connsiteX6" fmla="*/ 1140069 w 7532077"/>
              <a:gd name="connsiteY6" fmla="*/ 1440129 h 3851226"/>
              <a:gd name="connsiteX7" fmla="*/ 1369036 w 7532077"/>
              <a:gd name="connsiteY7" fmla="*/ 1159873 h 3851226"/>
              <a:gd name="connsiteX8" fmla="*/ 1629508 w 7532077"/>
              <a:gd name="connsiteY8" fmla="*/ 954719 h 3851226"/>
              <a:gd name="connsiteX9" fmla="*/ 1978517 w 7532077"/>
              <a:gd name="connsiteY9" fmla="*/ 840721 h 3851226"/>
              <a:gd name="connsiteX10" fmla="*/ 2344615 w 7532077"/>
              <a:gd name="connsiteY10" fmla="*/ 901966 h 3851226"/>
              <a:gd name="connsiteX11" fmla="*/ 2719754 w 7532077"/>
              <a:gd name="connsiteY11" fmla="*/ 1095396 h 3851226"/>
              <a:gd name="connsiteX12" fmla="*/ 3012831 w 7532077"/>
              <a:gd name="connsiteY12" fmla="*/ 1300550 h 3851226"/>
              <a:gd name="connsiteX13" fmla="*/ 3223846 w 7532077"/>
              <a:gd name="connsiteY13" fmla="*/ 1329858 h 3851226"/>
              <a:gd name="connsiteX14" fmla="*/ 3393831 w 7532077"/>
              <a:gd name="connsiteY14" fmla="*/ 1154012 h 3851226"/>
              <a:gd name="connsiteX15" fmla="*/ 3563815 w 7532077"/>
              <a:gd name="connsiteY15" fmla="*/ 843350 h 3851226"/>
              <a:gd name="connsiteX16" fmla="*/ 3704492 w 7532077"/>
              <a:gd name="connsiteY16" fmla="*/ 690950 h 3851226"/>
              <a:gd name="connsiteX17" fmla="*/ 3886200 w 7532077"/>
              <a:gd name="connsiteY17" fmla="*/ 626106 h 3851226"/>
              <a:gd name="connsiteX18" fmla="*/ 4097215 w 7532077"/>
              <a:gd name="connsiteY18" fmla="*/ 673366 h 3851226"/>
              <a:gd name="connsiteX19" fmla="*/ 4237892 w 7532077"/>
              <a:gd name="connsiteY19" fmla="*/ 800487 h 3851226"/>
              <a:gd name="connsiteX20" fmla="*/ 4343400 w 7532077"/>
              <a:gd name="connsiteY20" fmla="*/ 954719 h 3851226"/>
              <a:gd name="connsiteX21" fmla="*/ 4437185 w 7532077"/>
              <a:gd name="connsiteY21" fmla="*/ 1101258 h 3851226"/>
              <a:gd name="connsiteX22" fmla="*/ 4566139 w 7532077"/>
              <a:gd name="connsiteY22" fmla="*/ 1101258 h 3851226"/>
              <a:gd name="connsiteX23" fmla="*/ 4630615 w 7532077"/>
              <a:gd name="connsiteY23" fmla="*/ 1013335 h 3851226"/>
              <a:gd name="connsiteX24" fmla="*/ 4724400 w 7532077"/>
              <a:gd name="connsiteY24" fmla="*/ 761289 h 3851226"/>
              <a:gd name="connsiteX25" fmla="*/ 4835769 w 7532077"/>
              <a:gd name="connsiteY25" fmla="*/ 538550 h 3851226"/>
              <a:gd name="connsiteX26" fmla="*/ 4955345 w 7532077"/>
              <a:gd name="connsiteY26" fmla="*/ 442861 h 3851226"/>
              <a:gd name="connsiteX27" fmla="*/ 5102103 w 7532077"/>
              <a:gd name="connsiteY27" fmla="*/ 418754 h 3851226"/>
              <a:gd name="connsiteX28" fmla="*/ 5255309 w 7532077"/>
              <a:gd name="connsiteY28" fmla="*/ 472461 h 3851226"/>
              <a:gd name="connsiteX29" fmla="*/ 5361549 w 7532077"/>
              <a:gd name="connsiteY29" fmla="*/ 600243 h 3851226"/>
              <a:gd name="connsiteX30" fmla="*/ 5439508 w 7532077"/>
              <a:gd name="connsiteY30" fmla="*/ 731981 h 3851226"/>
              <a:gd name="connsiteX31" fmla="*/ 5509846 w 7532077"/>
              <a:gd name="connsiteY31" fmla="*/ 796458 h 3851226"/>
              <a:gd name="connsiteX32" fmla="*/ 5597769 w 7532077"/>
              <a:gd name="connsiteY32" fmla="*/ 796458 h 3851226"/>
              <a:gd name="connsiteX33" fmla="*/ 5685692 w 7532077"/>
              <a:gd name="connsiteY33" fmla="*/ 685089 h 3851226"/>
              <a:gd name="connsiteX34" fmla="*/ 5756031 w 7532077"/>
              <a:gd name="connsiteY34" fmla="*/ 450627 h 3851226"/>
              <a:gd name="connsiteX35" fmla="*/ 5806147 w 7532077"/>
              <a:gd name="connsiteY35" fmla="*/ 340430 h 3851226"/>
              <a:gd name="connsiteX36" fmla="*/ 5955177 w 7532077"/>
              <a:gd name="connsiteY36" fmla="*/ 244154 h 3851226"/>
              <a:gd name="connsiteX37" fmla="*/ 6110361 w 7532077"/>
              <a:gd name="connsiteY37" fmla="*/ 308924 h 3851226"/>
              <a:gd name="connsiteX38" fmla="*/ 6195646 w 7532077"/>
              <a:gd name="connsiteY38" fmla="*/ 456489 h 3851226"/>
              <a:gd name="connsiteX39" fmla="*/ 6271846 w 7532077"/>
              <a:gd name="connsiteY39" fmla="*/ 655781 h 3851226"/>
              <a:gd name="connsiteX40" fmla="*/ 6383215 w 7532077"/>
              <a:gd name="connsiteY40" fmla="*/ 649919 h 3851226"/>
              <a:gd name="connsiteX41" fmla="*/ 6477000 w 7532077"/>
              <a:gd name="connsiteY41" fmla="*/ 438904 h 3851226"/>
              <a:gd name="connsiteX42" fmla="*/ 6547339 w 7532077"/>
              <a:gd name="connsiteY42" fmla="*/ 263058 h 3851226"/>
              <a:gd name="connsiteX43" fmla="*/ 6618410 w 7532077"/>
              <a:gd name="connsiteY43" fmla="*/ 153594 h 3851226"/>
              <a:gd name="connsiteX44" fmla="*/ 6724064 w 7532077"/>
              <a:gd name="connsiteY44" fmla="*/ 108753 h 3851226"/>
              <a:gd name="connsiteX45" fmla="*/ 6829279 w 7532077"/>
              <a:gd name="connsiteY45" fmla="*/ 175135 h 3851226"/>
              <a:gd name="connsiteX46" fmla="*/ 6887747 w 7532077"/>
              <a:gd name="connsiteY46" fmla="*/ 306873 h 3851226"/>
              <a:gd name="connsiteX47" fmla="*/ 6945923 w 7532077"/>
              <a:gd name="connsiteY47" fmla="*/ 397873 h 3851226"/>
              <a:gd name="connsiteX48" fmla="*/ 7022123 w 7532077"/>
              <a:gd name="connsiteY48" fmla="*/ 362704 h 3851226"/>
              <a:gd name="connsiteX49" fmla="*/ 7056999 w 7532077"/>
              <a:gd name="connsiteY49" fmla="*/ 245473 h 3851226"/>
              <a:gd name="connsiteX50" fmla="*/ 7094513 w 7532077"/>
              <a:gd name="connsiteY50" fmla="*/ 110218 h 3851226"/>
              <a:gd name="connsiteX51" fmla="*/ 7176721 w 7532077"/>
              <a:gd name="connsiteY51" fmla="*/ 12624 h 3851226"/>
              <a:gd name="connsiteX52" fmla="*/ 7299667 w 7532077"/>
              <a:gd name="connsiteY52" fmla="*/ 6909 h 3851226"/>
              <a:gd name="connsiteX53" fmla="*/ 7379530 w 7532077"/>
              <a:gd name="connsiteY53" fmla="*/ 65084 h 3851226"/>
              <a:gd name="connsiteX54" fmla="*/ 7438292 w 7532077"/>
              <a:gd name="connsiteY54" fmla="*/ 163412 h 3851226"/>
              <a:gd name="connsiteX55" fmla="*/ 7532077 w 7532077"/>
              <a:gd name="connsiteY55" fmla="*/ 304089 h 3851226"/>
              <a:gd name="connsiteX0" fmla="*/ 0 w 7532077"/>
              <a:gd name="connsiteY0" fmla="*/ 3844458 h 3851226"/>
              <a:gd name="connsiteX1" fmla="*/ 181708 w 7532077"/>
              <a:gd name="connsiteY1" fmla="*/ 3844458 h 3851226"/>
              <a:gd name="connsiteX2" fmla="*/ 345831 w 7532077"/>
              <a:gd name="connsiteY2" fmla="*/ 3774119 h 3851226"/>
              <a:gd name="connsiteX3" fmla="*/ 463062 w 7532077"/>
              <a:gd name="connsiteY3" fmla="*/ 3568966 h 3851226"/>
              <a:gd name="connsiteX4" fmla="*/ 580292 w 7532077"/>
              <a:gd name="connsiteY4" fmla="*/ 3070735 h 3851226"/>
              <a:gd name="connsiteX5" fmla="*/ 914400 w 7532077"/>
              <a:gd name="connsiteY5" fmla="*/ 1916012 h 3851226"/>
              <a:gd name="connsiteX6" fmla="*/ 1140069 w 7532077"/>
              <a:gd name="connsiteY6" fmla="*/ 1440129 h 3851226"/>
              <a:gd name="connsiteX7" fmla="*/ 1369036 w 7532077"/>
              <a:gd name="connsiteY7" fmla="*/ 1159873 h 3851226"/>
              <a:gd name="connsiteX8" fmla="*/ 1629508 w 7532077"/>
              <a:gd name="connsiteY8" fmla="*/ 954719 h 3851226"/>
              <a:gd name="connsiteX9" fmla="*/ 1978517 w 7532077"/>
              <a:gd name="connsiteY9" fmla="*/ 840721 h 3851226"/>
              <a:gd name="connsiteX10" fmla="*/ 2344615 w 7532077"/>
              <a:gd name="connsiteY10" fmla="*/ 901966 h 3851226"/>
              <a:gd name="connsiteX11" fmla="*/ 2719754 w 7532077"/>
              <a:gd name="connsiteY11" fmla="*/ 1095396 h 3851226"/>
              <a:gd name="connsiteX12" fmla="*/ 3012831 w 7532077"/>
              <a:gd name="connsiteY12" fmla="*/ 1300550 h 3851226"/>
              <a:gd name="connsiteX13" fmla="*/ 3223846 w 7532077"/>
              <a:gd name="connsiteY13" fmla="*/ 1329858 h 3851226"/>
              <a:gd name="connsiteX14" fmla="*/ 3393831 w 7532077"/>
              <a:gd name="connsiteY14" fmla="*/ 1154012 h 3851226"/>
              <a:gd name="connsiteX15" fmla="*/ 3563815 w 7532077"/>
              <a:gd name="connsiteY15" fmla="*/ 843350 h 3851226"/>
              <a:gd name="connsiteX16" fmla="*/ 3704492 w 7532077"/>
              <a:gd name="connsiteY16" fmla="*/ 690950 h 3851226"/>
              <a:gd name="connsiteX17" fmla="*/ 3886200 w 7532077"/>
              <a:gd name="connsiteY17" fmla="*/ 626106 h 3851226"/>
              <a:gd name="connsiteX18" fmla="*/ 4097215 w 7532077"/>
              <a:gd name="connsiteY18" fmla="*/ 673366 h 3851226"/>
              <a:gd name="connsiteX19" fmla="*/ 4237892 w 7532077"/>
              <a:gd name="connsiteY19" fmla="*/ 800487 h 3851226"/>
              <a:gd name="connsiteX20" fmla="*/ 4343400 w 7532077"/>
              <a:gd name="connsiteY20" fmla="*/ 954719 h 3851226"/>
              <a:gd name="connsiteX21" fmla="*/ 4437185 w 7532077"/>
              <a:gd name="connsiteY21" fmla="*/ 1101258 h 3851226"/>
              <a:gd name="connsiteX22" fmla="*/ 4566139 w 7532077"/>
              <a:gd name="connsiteY22" fmla="*/ 1101258 h 3851226"/>
              <a:gd name="connsiteX23" fmla="*/ 4630615 w 7532077"/>
              <a:gd name="connsiteY23" fmla="*/ 1013335 h 3851226"/>
              <a:gd name="connsiteX24" fmla="*/ 4724400 w 7532077"/>
              <a:gd name="connsiteY24" fmla="*/ 761289 h 3851226"/>
              <a:gd name="connsiteX25" fmla="*/ 4835769 w 7532077"/>
              <a:gd name="connsiteY25" fmla="*/ 538550 h 3851226"/>
              <a:gd name="connsiteX26" fmla="*/ 4955345 w 7532077"/>
              <a:gd name="connsiteY26" fmla="*/ 442861 h 3851226"/>
              <a:gd name="connsiteX27" fmla="*/ 5102103 w 7532077"/>
              <a:gd name="connsiteY27" fmla="*/ 418754 h 3851226"/>
              <a:gd name="connsiteX28" fmla="*/ 5255309 w 7532077"/>
              <a:gd name="connsiteY28" fmla="*/ 472461 h 3851226"/>
              <a:gd name="connsiteX29" fmla="*/ 5361549 w 7532077"/>
              <a:gd name="connsiteY29" fmla="*/ 600243 h 3851226"/>
              <a:gd name="connsiteX30" fmla="*/ 5439508 w 7532077"/>
              <a:gd name="connsiteY30" fmla="*/ 731981 h 3851226"/>
              <a:gd name="connsiteX31" fmla="*/ 5509846 w 7532077"/>
              <a:gd name="connsiteY31" fmla="*/ 796458 h 3851226"/>
              <a:gd name="connsiteX32" fmla="*/ 5597769 w 7532077"/>
              <a:gd name="connsiteY32" fmla="*/ 796458 h 3851226"/>
              <a:gd name="connsiteX33" fmla="*/ 5685692 w 7532077"/>
              <a:gd name="connsiteY33" fmla="*/ 685089 h 3851226"/>
              <a:gd name="connsiteX34" fmla="*/ 5756031 w 7532077"/>
              <a:gd name="connsiteY34" fmla="*/ 450627 h 3851226"/>
              <a:gd name="connsiteX35" fmla="*/ 5806147 w 7532077"/>
              <a:gd name="connsiteY35" fmla="*/ 340430 h 3851226"/>
              <a:gd name="connsiteX36" fmla="*/ 5955177 w 7532077"/>
              <a:gd name="connsiteY36" fmla="*/ 244154 h 3851226"/>
              <a:gd name="connsiteX37" fmla="*/ 6110361 w 7532077"/>
              <a:gd name="connsiteY37" fmla="*/ 308924 h 3851226"/>
              <a:gd name="connsiteX38" fmla="*/ 6195646 w 7532077"/>
              <a:gd name="connsiteY38" fmla="*/ 456489 h 3851226"/>
              <a:gd name="connsiteX39" fmla="*/ 6271846 w 7532077"/>
              <a:gd name="connsiteY39" fmla="*/ 655781 h 3851226"/>
              <a:gd name="connsiteX40" fmla="*/ 6383215 w 7532077"/>
              <a:gd name="connsiteY40" fmla="*/ 649919 h 3851226"/>
              <a:gd name="connsiteX41" fmla="*/ 6477000 w 7532077"/>
              <a:gd name="connsiteY41" fmla="*/ 438904 h 3851226"/>
              <a:gd name="connsiteX42" fmla="*/ 6547339 w 7532077"/>
              <a:gd name="connsiteY42" fmla="*/ 263058 h 3851226"/>
              <a:gd name="connsiteX43" fmla="*/ 6618410 w 7532077"/>
              <a:gd name="connsiteY43" fmla="*/ 153594 h 3851226"/>
              <a:gd name="connsiteX44" fmla="*/ 6724064 w 7532077"/>
              <a:gd name="connsiteY44" fmla="*/ 108753 h 3851226"/>
              <a:gd name="connsiteX45" fmla="*/ 6829279 w 7532077"/>
              <a:gd name="connsiteY45" fmla="*/ 175135 h 3851226"/>
              <a:gd name="connsiteX46" fmla="*/ 6887747 w 7532077"/>
              <a:gd name="connsiteY46" fmla="*/ 306873 h 3851226"/>
              <a:gd name="connsiteX47" fmla="*/ 6945923 w 7532077"/>
              <a:gd name="connsiteY47" fmla="*/ 397873 h 3851226"/>
              <a:gd name="connsiteX48" fmla="*/ 7022123 w 7532077"/>
              <a:gd name="connsiteY48" fmla="*/ 362704 h 3851226"/>
              <a:gd name="connsiteX49" fmla="*/ 7056999 w 7532077"/>
              <a:gd name="connsiteY49" fmla="*/ 245473 h 3851226"/>
              <a:gd name="connsiteX50" fmla="*/ 7094513 w 7532077"/>
              <a:gd name="connsiteY50" fmla="*/ 110218 h 3851226"/>
              <a:gd name="connsiteX51" fmla="*/ 7176721 w 7532077"/>
              <a:gd name="connsiteY51" fmla="*/ 12624 h 3851226"/>
              <a:gd name="connsiteX52" fmla="*/ 7299667 w 7532077"/>
              <a:gd name="connsiteY52" fmla="*/ 6909 h 3851226"/>
              <a:gd name="connsiteX53" fmla="*/ 7379530 w 7532077"/>
              <a:gd name="connsiteY53" fmla="*/ 65084 h 3851226"/>
              <a:gd name="connsiteX54" fmla="*/ 7438292 w 7532077"/>
              <a:gd name="connsiteY54" fmla="*/ 163412 h 3851226"/>
              <a:gd name="connsiteX55" fmla="*/ 7532077 w 7532077"/>
              <a:gd name="connsiteY55" fmla="*/ 304089 h 3851226"/>
              <a:gd name="connsiteX0" fmla="*/ 0 w 7532077"/>
              <a:gd name="connsiteY0" fmla="*/ 3844458 h 3851226"/>
              <a:gd name="connsiteX1" fmla="*/ 181708 w 7532077"/>
              <a:gd name="connsiteY1" fmla="*/ 3844458 h 3851226"/>
              <a:gd name="connsiteX2" fmla="*/ 345831 w 7532077"/>
              <a:gd name="connsiteY2" fmla="*/ 3774119 h 3851226"/>
              <a:gd name="connsiteX3" fmla="*/ 463062 w 7532077"/>
              <a:gd name="connsiteY3" fmla="*/ 3568966 h 3851226"/>
              <a:gd name="connsiteX4" fmla="*/ 580292 w 7532077"/>
              <a:gd name="connsiteY4" fmla="*/ 3070735 h 3851226"/>
              <a:gd name="connsiteX5" fmla="*/ 914400 w 7532077"/>
              <a:gd name="connsiteY5" fmla="*/ 1916012 h 3851226"/>
              <a:gd name="connsiteX6" fmla="*/ 1140069 w 7532077"/>
              <a:gd name="connsiteY6" fmla="*/ 1440129 h 3851226"/>
              <a:gd name="connsiteX7" fmla="*/ 1369036 w 7532077"/>
              <a:gd name="connsiteY7" fmla="*/ 1159873 h 3851226"/>
              <a:gd name="connsiteX8" fmla="*/ 1629508 w 7532077"/>
              <a:gd name="connsiteY8" fmla="*/ 954719 h 3851226"/>
              <a:gd name="connsiteX9" fmla="*/ 1978517 w 7532077"/>
              <a:gd name="connsiteY9" fmla="*/ 840721 h 3851226"/>
              <a:gd name="connsiteX10" fmla="*/ 2344615 w 7532077"/>
              <a:gd name="connsiteY10" fmla="*/ 901966 h 3851226"/>
              <a:gd name="connsiteX11" fmla="*/ 2719754 w 7532077"/>
              <a:gd name="connsiteY11" fmla="*/ 1095396 h 3851226"/>
              <a:gd name="connsiteX12" fmla="*/ 3012831 w 7532077"/>
              <a:gd name="connsiteY12" fmla="*/ 1300550 h 3851226"/>
              <a:gd name="connsiteX13" fmla="*/ 3223846 w 7532077"/>
              <a:gd name="connsiteY13" fmla="*/ 1329858 h 3851226"/>
              <a:gd name="connsiteX14" fmla="*/ 3393831 w 7532077"/>
              <a:gd name="connsiteY14" fmla="*/ 1154012 h 3851226"/>
              <a:gd name="connsiteX15" fmla="*/ 3563815 w 7532077"/>
              <a:gd name="connsiteY15" fmla="*/ 843350 h 3851226"/>
              <a:gd name="connsiteX16" fmla="*/ 3704492 w 7532077"/>
              <a:gd name="connsiteY16" fmla="*/ 690950 h 3851226"/>
              <a:gd name="connsiteX17" fmla="*/ 3886200 w 7532077"/>
              <a:gd name="connsiteY17" fmla="*/ 626106 h 3851226"/>
              <a:gd name="connsiteX18" fmla="*/ 4097215 w 7532077"/>
              <a:gd name="connsiteY18" fmla="*/ 673366 h 3851226"/>
              <a:gd name="connsiteX19" fmla="*/ 4237892 w 7532077"/>
              <a:gd name="connsiteY19" fmla="*/ 800487 h 3851226"/>
              <a:gd name="connsiteX20" fmla="*/ 4343400 w 7532077"/>
              <a:gd name="connsiteY20" fmla="*/ 954719 h 3851226"/>
              <a:gd name="connsiteX21" fmla="*/ 4437185 w 7532077"/>
              <a:gd name="connsiteY21" fmla="*/ 1101258 h 3851226"/>
              <a:gd name="connsiteX22" fmla="*/ 4566139 w 7532077"/>
              <a:gd name="connsiteY22" fmla="*/ 1101258 h 3851226"/>
              <a:gd name="connsiteX23" fmla="*/ 4630615 w 7532077"/>
              <a:gd name="connsiteY23" fmla="*/ 1013335 h 3851226"/>
              <a:gd name="connsiteX24" fmla="*/ 4724400 w 7532077"/>
              <a:gd name="connsiteY24" fmla="*/ 761289 h 3851226"/>
              <a:gd name="connsiteX25" fmla="*/ 4835769 w 7532077"/>
              <a:gd name="connsiteY25" fmla="*/ 538550 h 3851226"/>
              <a:gd name="connsiteX26" fmla="*/ 4955345 w 7532077"/>
              <a:gd name="connsiteY26" fmla="*/ 442861 h 3851226"/>
              <a:gd name="connsiteX27" fmla="*/ 5102103 w 7532077"/>
              <a:gd name="connsiteY27" fmla="*/ 418754 h 3851226"/>
              <a:gd name="connsiteX28" fmla="*/ 5255309 w 7532077"/>
              <a:gd name="connsiteY28" fmla="*/ 472461 h 3851226"/>
              <a:gd name="connsiteX29" fmla="*/ 5361549 w 7532077"/>
              <a:gd name="connsiteY29" fmla="*/ 600243 h 3851226"/>
              <a:gd name="connsiteX30" fmla="*/ 5439508 w 7532077"/>
              <a:gd name="connsiteY30" fmla="*/ 731981 h 3851226"/>
              <a:gd name="connsiteX31" fmla="*/ 5509846 w 7532077"/>
              <a:gd name="connsiteY31" fmla="*/ 796458 h 3851226"/>
              <a:gd name="connsiteX32" fmla="*/ 5597769 w 7532077"/>
              <a:gd name="connsiteY32" fmla="*/ 796458 h 3851226"/>
              <a:gd name="connsiteX33" fmla="*/ 5685692 w 7532077"/>
              <a:gd name="connsiteY33" fmla="*/ 685089 h 3851226"/>
              <a:gd name="connsiteX34" fmla="*/ 5756031 w 7532077"/>
              <a:gd name="connsiteY34" fmla="*/ 450627 h 3851226"/>
              <a:gd name="connsiteX35" fmla="*/ 5806147 w 7532077"/>
              <a:gd name="connsiteY35" fmla="*/ 340430 h 3851226"/>
              <a:gd name="connsiteX36" fmla="*/ 5955177 w 7532077"/>
              <a:gd name="connsiteY36" fmla="*/ 244154 h 3851226"/>
              <a:gd name="connsiteX37" fmla="*/ 6110361 w 7532077"/>
              <a:gd name="connsiteY37" fmla="*/ 308924 h 3851226"/>
              <a:gd name="connsiteX38" fmla="*/ 6195646 w 7532077"/>
              <a:gd name="connsiteY38" fmla="*/ 456489 h 3851226"/>
              <a:gd name="connsiteX39" fmla="*/ 6271846 w 7532077"/>
              <a:gd name="connsiteY39" fmla="*/ 655781 h 3851226"/>
              <a:gd name="connsiteX40" fmla="*/ 6383215 w 7532077"/>
              <a:gd name="connsiteY40" fmla="*/ 649919 h 3851226"/>
              <a:gd name="connsiteX41" fmla="*/ 6477000 w 7532077"/>
              <a:gd name="connsiteY41" fmla="*/ 438904 h 3851226"/>
              <a:gd name="connsiteX42" fmla="*/ 6547339 w 7532077"/>
              <a:gd name="connsiteY42" fmla="*/ 263058 h 3851226"/>
              <a:gd name="connsiteX43" fmla="*/ 6618410 w 7532077"/>
              <a:gd name="connsiteY43" fmla="*/ 153594 h 3851226"/>
              <a:gd name="connsiteX44" fmla="*/ 6724064 w 7532077"/>
              <a:gd name="connsiteY44" fmla="*/ 108753 h 3851226"/>
              <a:gd name="connsiteX45" fmla="*/ 6829279 w 7532077"/>
              <a:gd name="connsiteY45" fmla="*/ 175135 h 3851226"/>
              <a:gd name="connsiteX46" fmla="*/ 6887747 w 7532077"/>
              <a:gd name="connsiteY46" fmla="*/ 306873 h 3851226"/>
              <a:gd name="connsiteX47" fmla="*/ 6945923 w 7532077"/>
              <a:gd name="connsiteY47" fmla="*/ 397873 h 3851226"/>
              <a:gd name="connsiteX48" fmla="*/ 7022123 w 7532077"/>
              <a:gd name="connsiteY48" fmla="*/ 362704 h 3851226"/>
              <a:gd name="connsiteX49" fmla="*/ 7056999 w 7532077"/>
              <a:gd name="connsiteY49" fmla="*/ 245473 h 3851226"/>
              <a:gd name="connsiteX50" fmla="*/ 7094513 w 7532077"/>
              <a:gd name="connsiteY50" fmla="*/ 110218 h 3851226"/>
              <a:gd name="connsiteX51" fmla="*/ 7176721 w 7532077"/>
              <a:gd name="connsiteY51" fmla="*/ 12624 h 3851226"/>
              <a:gd name="connsiteX52" fmla="*/ 7299667 w 7532077"/>
              <a:gd name="connsiteY52" fmla="*/ 6909 h 3851226"/>
              <a:gd name="connsiteX53" fmla="*/ 7379530 w 7532077"/>
              <a:gd name="connsiteY53" fmla="*/ 65084 h 3851226"/>
              <a:gd name="connsiteX54" fmla="*/ 7438292 w 7532077"/>
              <a:gd name="connsiteY54" fmla="*/ 163412 h 3851226"/>
              <a:gd name="connsiteX55" fmla="*/ 7532077 w 7532077"/>
              <a:gd name="connsiteY55" fmla="*/ 304089 h 38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532077" h="3851226">
                <a:moveTo>
                  <a:pt x="0" y="3844458"/>
                </a:moveTo>
                <a:cubicBezTo>
                  <a:pt x="62035" y="3850319"/>
                  <a:pt x="124070" y="3856181"/>
                  <a:pt x="181708" y="3844458"/>
                </a:cubicBezTo>
                <a:cubicBezTo>
                  <a:pt x="239346" y="3832735"/>
                  <a:pt x="298939" y="3820034"/>
                  <a:pt x="345831" y="3774119"/>
                </a:cubicBezTo>
                <a:cubicBezTo>
                  <a:pt x="392723" y="3728204"/>
                  <a:pt x="423985" y="3686197"/>
                  <a:pt x="463062" y="3568966"/>
                </a:cubicBezTo>
                <a:cubicBezTo>
                  <a:pt x="502139" y="3451735"/>
                  <a:pt x="517888" y="3348364"/>
                  <a:pt x="580292" y="3070735"/>
                </a:cubicBezTo>
                <a:cubicBezTo>
                  <a:pt x="642696" y="2793106"/>
                  <a:pt x="821104" y="2187780"/>
                  <a:pt x="914400" y="1916012"/>
                </a:cubicBezTo>
                <a:cubicBezTo>
                  <a:pt x="1007696" y="1644244"/>
                  <a:pt x="1040484" y="1589965"/>
                  <a:pt x="1140069" y="1440129"/>
                </a:cubicBezTo>
                <a:cubicBezTo>
                  <a:pt x="1239654" y="1290293"/>
                  <a:pt x="1281054" y="1238639"/>
                  <a:pt x="1369036" y="1159873"/>
                </a:cubicBezTo>
                <a:cubicBezTo>
                  <a:pt x="1457018" y="1081107"/>
                  <a:pt x="1532200" y="1016457"/>
                  <a:pt x="1629508" y="954719"/>
                </a:cubicBezTo>
                <a:cubicBezTo>
                  <a:pt x="1726816" y="892981"/>
                  <a:pt x="1859333" y="849513"/>
                  <a:pt x="1978517" y="840721"/>
                </a:cubicBezTo>
                <a:cubicBezTo>
                  <a:pt x="2097701" y="831929"/>
                  <a:pt x="2221076" y="859520"/>
                  <a:pt x="2344615" y="901966"/>
                </a:cubicBezTo>
                <a:cubicBezTo>
                  <a:pt x="2468154" y="944412"/>
                  <a:pt x="2606249" y="1020419"/>
                  <a:pt x="2719754" y="1095396"/>
                </a:cubicBezTo>
                <a:cubicBezTo>
                  <a:pt x="2833259" y="1170373"/>
                  <a:pt x="2928816" y="1261473"/>
                  <a:pt x="3012831" y="1300550"/>
                </a:cubicBezTo>
                <a:cubicBezTo>
                  <a:pt x="3096846" y="1339627"/>
                  <a:pt x="3160346" y="1354281"/>
                  <a:pt x="3223846" y="1329858"/>
                </a:cubicBezTo>
                <a:cubicBezTo>
                  <a:pt x="3287346" y="1305435"/>
                  <a:pt x="3337170" y="1235097"/>
                  <a:pt x="3393831" y="1154012"/>
                </a:cubicBezTo>
                <a:cubicBezTo>
                  <a:pt x="3450492" y="1072927"/>
                  <a:pt x="3512038" y="920527"/>
                  <a:pt x="3563815" y="843350"/>
                </a:cubicBezTo>
                <a:cubicBezTo>
                  <a:pt x="3615592" y="766173"/>
                  <a:pt x="3650761" y="727157"/>
                  <a:pt x="3704492" y="690950"/>
                </a:cubicBezTo>
                <a:cubicBezTo>
                  <a:pt x="3758223" y="654743"/>
                  <a:pt x="3820746" y="629037"/>
                  <a:pt x="3886200" y="626106"/>
                </a:cubicBezTo>
                <a:cubicBezTo>
                  <a:pt x="3951654" y="623175"/>
                  <a:pt x="4038600" y="644303"/>
                  <a:pt x="4097215" y="673366"/>
                </a:cubicBezTo>
                <a:cubicBezTo>
                  <a:pt x="4155830" y="702429"/>
                  <a:pt x="4196861" y="753595"/>
                  <a:pt x="4237892" y="800487"/>
                </a:cubicBezTo>
                <a:cubicBezTo>
                  <a:pt x="4278923" y="847379"/>
                  <a:pt x="4310185" y="904591"/>
                  <a:pt x="4343400" y="954719"/>
                </a:cubicBezTo>
                <a:cubicBezTo>
                  <a:pt x="4376615" y="1004847"/>
                  <a:pt x="4400062" y="1076835"/>
                  <a:pt x="4437185" y="1101258"/>
                </a:cubicBezTo>
                <a:cubicBezTo>
                  <a:pt x="4474308" y="1125681"/>
                  <a:pt x="4533901" y="1115912"/>
                  <a:pt x="4566139" y="1101258"/>
                </a:cubicBezTo>
                <a:cubicBezTo>
                  <a:pt x="4598377" y="1086604"/>
                  <a:pt x="4604238" y="1069996"/>
                  <a:pt x="4630615" y="1013335"/>
                </a:cubicBezTo>
                <a:cubicBezTo>
                  <a:pt x="4656992" y="956673"/>
                  <a:pt x="4690208" y="840420"/>
                  <a:pt x="4724400" y="761289"/>
                </a:cubicBezTo>
                <a:cubicBezTo>
                  <a:pt x="4758592" y="682158"/>
                  <a:pt x="4797278" y="591621"/>
                  <a:pt x="4835769" y="538550"/>
                </a:cubicBezTo>
                <a:cubicBezTo>
                  <a:pt x="4874260" y="485479"/>
                  <a:pt x="4910956" y="462827"/>
                  <a:pt x="4955345" y="442861"/>
                </a:cubicBezTo>
                <a:cubicBezTo>
                  <a:pt x="4999734" y="422895"/>
                  <a:pt x="5052109" y="413821"/>
                  <a:pt x="5102103" y="418754"/>
                </a:cubicBezTo>
                <a:cubicBezTo>
                  <a:pt x="5152097" y="423687"/>
                  <a:pt x="5212068" y="442213"/>
                  <a:pt x="5255309" y="472461"/>
                </a:cubicBezTo>
                <a:cubicBezTo>
                  <a:pt x="5298550" y="502709"/>
                  <a:pt x="5340374" y="556990"/>
                  <a:pt x="5361549" y="600243"/>
                </a:cubicBezTo>
                <a:cubicBezTo>
                  <a:pt x="5382724" y="643496"/>
                  <a:pt x="5414792" y="699279"/>
                  <a:pt x="5439508" y="731981"/>
                </a:cubicBezTo>
                <a:cubicBezTo>
                  <a:pt x="5464224" y="764684"/>
                  <a:pt x="5483469" y="785712"/>
                  <a:pt x="5509846" y="796458"/>
                </a:cubicBezTo>
                <a:cubicBezTo>
                  <a:pt x="5536223" y="807204"/>
                  <a:pt x="5568461" y="815019"/>
                  <a:pt x="5597769" y="796458"/>
                </a:cubicBezTo>
                <a:cubicBezTo>
                  <a:pt x="5627077" y="777897"/>
                  <a:pt x="5659315" y="742727"/>
                  <a:pt x="5685692" y="685089"/>
                </a:cubicBezTo>
                <a:cubicBezTo>
                  <a:pt x="5712069" y="627450"/>
                  <a:pt x="5735955" y="508070"/>
                  <a:pt x="5756031" y="450627"/>
                </a:cubicBezTo>
                <a:cubicBezTo>
                  <a:pt x="5776107" y="393184"/>
                  <a:pt x="5776766" y="378652"/>
                  <a:pt x="5806147" y="340430"/>
                </a:cubicBezTo>
                <a:cubicBezTo>
                  <a:pt x="5835528" y="302208"/>
                  <a:pt x="5904475" y="249405"/>
                  <a:pt x="5955177" y="244154"/>
                </a:cubicBezTo>
                <a:cubicBezTo>
                  <a:pt x="6005879" y="238903"/>
                  <a:pt x="6070283" y="273535"/>
                  <a:pt x="6110361" y="308924"/>
                </a:cubicBezTo>
                <a:cubicBezTo>
                  <a:pt x="6150439" y="344313"/>
                  <a:pt x="6180162" y="396775"/>
                  <a:pt x="6195646" y="456489"/>
                </a:cubicBezTo>
                <a:cubicBezTo>
                  <a:pt x="6211130" y="516203"/>
                  <a:pt x="6240585" y="623543"/>
                  <a:pt x="6271846" y="655781"/>
                </a:cubicBezTo>
                <a:cubicBezTo>
                  <a:pt x="6303107" y="688019"/>
                  <a:pt x="6349023" y="686065"/>
                  <a:pt x="6383215" y="649919"/>
                </a:cubicBezTo>
                <a:cubicBezTo>
                  <a:pt x="6417407" y="613773"/>
                  <a:pt x="6449646" y="503381"/>
                  <a:pt x="6477000" y="438904"/>
                </a:cubicBezTo>
                <a:cubicBezTo>
                  <a:pt x="6504354" y="374427"/>
                  <a:pt x="6523771" y="310610"/>
                  <a:pt x="6547339" y="263058"/>
                </a:cubicBezTo>
                <a:cubicBezTo>
                  <a:pt x="6570907" y="215506"/>
                  <a:pt x="6588956" y="179311"/>
                  <a:pt x="6618410" y="153594"/>
                </a:cubicBezTo>
                <a:cubicBezTo>
                  <a:pt x="6647864" y="127877"/>
                  <a:pt x="6688919" y="105163"/>
                  <a:pt x="6724064" y="108753"/>
                </a:cubicBezTo>
                <a:cubicBezTo>
                  <a:pt x="6759209" y="112343"/>
                  <a:pt x="6809619" y="140210"/>
                  <a:pt x="6829279" y="175135"/>
                </a:cubicBezTo>
                <a:cubicBezTo>
                  <a:pt x="6848939" y="210060"/>
                  <a:pt x="6868306" y="269750"/>
                  <a:pt x="6887747" y="306873"/>
                </a:cubicBezTo>
                <a:cubicBezTo>
                  <a:pt x="6907188" y="343996"/>
                  <a:pt x="6923527" y="388568"/>
                  <a:pt x="6945923" y="397873"/>
                </a:cubicBezTo>
                <a:cubicBezTo>
                  <a:pt x="6968319" y="407178"/>
                  <a:pt x="7003610" y="388104"/>
                  <a:pt x="7022123" y="362704"/>
                </a:cubicBezTo>
                <a:cubicBezTo>
                  <a:pt x="7040636" y="337304"/>
                  <a:pt x="7044934" y="287554"/>
                  <a:pt x="7056999" y="245473"/>
                </a:cubicBezTo>
                <a:cubicBezTo>
                  <a:pt x="7069064" y="203392"/>
                  <a:pt x="7074559" y="149026"/>
                  <a:pt x="7094513" y="110218"/>
                </a:cubicBezTo>
                <a:cubicBezTo>
                  <a:pt x="7114467" y="71410"/>
                  <a:pt x="7142529" y="29842"/>
                  <a:pt x="7176721" y="12624"/>
                </a:cubicBezTo>
                <a:cubicBezTo>
                  <a:pt x="7210913" y="-4594"/>
                  <a:pt x="7265866" y="-1834"/>
                  <a:pt x="7299667" y="6909"/>
                </a:cubicBezTo>
                <a:cubicBezTo>
                  <a:pt x="7333468" y="15652"/>
                  <a:pt x="7356426" y="39000"/>
                  <a:pt x="7379530" y="65084"/>
                </a:cubicBezTo>
                <a:cubicBezTo>
                  <a:pt x="7402634" y="91168"/>
                  <a:pt x="7412868" y="123578"/>
                  <a:pt x="7438292" y="163412"/>
                </a:cubicBezTo>
                <a:cubicBezTo>
                  <a:pt x="7463717" y="203246"/>
                  <a:pt x="7488115" y="269897"/>
                  <a:pt x="7532077" y="304089"/>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82986" y="1722509"/>
            <a:ext cx="297756" cy="3947792"/>
          </a:xfrm>
          <a:prstGeom prst="rect">
            <a:avLst/>
          </a:prstGeom>
          <a:solidFill>
            <a:srgbClr val="FCECC8"/>
          </a:solidFill>
          <a:ln>
            <a:solidFill>
              <a:srgbClr val="FCE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89685" y="1718176"/>
            <a:ext cx="1737170" cy="3947688"/>
          </a:xfrm>
          <a:prstGeom prst="rect">
            <a:avLst/>
          </a:prstGeom>
          <a:solidFill>
            <a:srgbClr val="F9CEBE"/>
          </a:solidFill>
          <a:ln>
            <a:solidFill>
              <a:srgbClr val="F9C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31233" y="1718176"/>
            <a:ext cx="1170071"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864126" y="1716319"/>
            <a:ext cx="865817"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flipV="1">
            <a:off x="3841026" y="3236494"/>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737089" y="1716319"/>
            <a:ext cx="558118"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302353" y="1716319"/>
            <a:ext cx="609554"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V="1">
            <a:off x="5276961" y="2929554"/>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5911908" y="1708552"/>
            <a:ext cx="466682"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385877" y="1708552"/>
            <a:ext cx="449351"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p:nvPr/>
        </p:nvCxnSpPr>
        <p:spPr>
          <a:xfrm flipV="1">
            <a:off x="6388116" y="2647526"/>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6842515" y="1721106"/>
            <a:ext cx="340334"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194058" y="1722717"/>
            <a:ext cx="408589"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flipV="1">
            <a:off x="7178924" y="2487311"/>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7617780" y="1722717"/>
            <a:ext cx="229747" cy="3947688"/>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859378" y="1722717"/>
            <a:ext cx="594067" cy="3946686"/>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p:nvPr/>
        </p:nvCxnSpPr>
        <p:spPr>
          <a:xfrm flipV="1">
            <a:off x="7847527" y="2205283"/>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84360" y="6312773"/>
            <a:ext cx="1309350" cy="369332"/>
          </a:xfrm>
          <a:prstGeom prst="rect">
            <a:avLst/>
          </a:prstGeom>
          <a:noFill/>
        </p:spPr>
        <p:txBody>
          <a:bodyPr wrap="square" rtlCol="0">
            <a:spAutoFit/>
          </a:bodyPr>
          <a:lstStyle/>
          <a:p>
            <a:r>
              <a:rPr lang="sr-Latn-RS" b="1">
                <a:solidFill>
                  <a:srgbClr val="FF0000"/>
                </a:solidFill>
                <a:latin typeface="Garamond" panose="02020404030301010803" pitchFamily="18" charset="0"/>
              </a:rPr>
              <a:t>Nadražaj</a:t>
            </a:r>
            <a:endParaRPr lang="en-US" b="1">
              <a:solidFill>
                <a:srgbClr val="FF0000"/>
              </a:solidFill>
              <a:latin typeface="Garamond" panose="02020404030301010803" pitchFamily="18" charset="0"/>
            </a:endParaRPr>
          </a:p>
        </p:txBody>
      </p:sp>
    </p:spTree>
    <p:extLst>
      <p:ext uri="{BB962C8B-B14F-4D97-AF65-F5344CB8AC3E}">
        <p14:creationId xmlns:p14="http://schemas.microsoft.com/office/powerpoint/2010/main" val="42857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700"/>
                                        <p:tgtEl>
                                          <p:spTgt spid="50"/>
                                        </p:tgtEl>
                                      </p:cBhvr>
                                    </p:animEffect>
                                    <p:set>
                                      <p:cBhvr>
                                        <p:cTn id="15" dur="1" fill="hold">
                                          <p:stCondLst>
                                            <p:cond delay="699"/>
                                          </p:stCondLst>
                                        </p:cTn>
                                        <p:tgtEl>
                                          <p:spTgt spid="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1400"/>
                                        <p:tgtEl>
                                          <p:spTgt spid="52"/>
                                        </p:tgtEl>
                                      </p:cBhvr>
                                    </p:animEffect>
                                    <p:set>
                                      <p:cBhvr>
                                        <p:cTn id="25" dur="1" fill="hold">
                                          <p:stCondLst>
                                            <p:cond delay="1399"/>
                                          </p:stCondLst>
                                        </p:cTn>
                                        <p:tgtEl>
                                          <p:spTgt spid="5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0" nodeType="clickEffect">
                                  <p:stCondLst>
                                    <p:cond delay="0"/>
                                  </p:stCondLst>
                                  <p:childTnLst>
                                    <p:animEffect transition="out" filter="wipe(left)">
                                      <p:cBhvr>
                                        <p:cTn id="34" dur="1400"/>
                                        <p:tgtEl>
                                          <p:spTgt spid="54"/>
                                        </p:tgtEl>
                                      </p:cBhvr>
                                    </p:animEffect>
                                    <p:set>
                                      <p:cBhvr>
                                        <p:cTn id="35" dur="1" fill="hold">
                                          <p:stCondLst>
                                            <p:cond delay="1399"/>
                                          </p:stCondLst>
                                        </p:cTn>
                                        <p:tgtEl>
                                          <p:spTgt spid="5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8" fill="hold" grpId="0" nodeType="clickEffect">
                                  <p:stCondLst>
                                    <p:cond delay="0"/>
                                  </p:stCondLst>
                                  <p:childTnLst>
                                    <p:animEffect transition="out" filter="wipe(left)">
                                      <p:cBhvr>
                                        <p:cTn id="39" dur="1400"/>
                                        <p:tgtEl>
                                          <p:spTgt spid="55"/>
                                        </p:tgtEl>
                                      </p:cBhvr>
                                    </p:animEffect>
                                    <p:set>
                                      <p:cBhvr>
                                        <p:cTn id="40" dur="1" fill="hold">
                                          <p:stCondLst>
                                            <p:cond delay="1399"/>
                                          </p:stCondLst>
                                        </p:cTn>
                                        <p:tgtEl>
                                          <p:spTgt spid="5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8" fill="hold" grpId="0" nodeType="clickEffect">
                                  <p:stCondLst>
                                    <p:cond delay="0"/>
                                  </p:stCondLst>
                                  <p:childTnLst>
                                    <p:animEffect transition="out" filter="wipe(left)">
                                      <p:cBhvr>
                                        <p:cTn id="49" dur="1400"/>
                                        <p:tgtEl>
                                          <p:spTgt spid="57"/>
                                        </p:tgtEl>
                                      </p:cBhvr>
                                    </p:animEffect>
                                    <p:set>
                                      <p:cBhvr>
                                        <p:cTn id="50" dur="1" fill="hold">
                                          <p:stCondLst>
                                            <p:cond delay="1399"/>
                                          </p:stCondLst>
                                        </p:cTn>
                                        <p:tgtEl>
                                          <p:spTgt spid="5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0" nodeType="clickEffect">
                                  <p:stCondLst>
                                    <p:cond delay="0"/>
                                  </p:stCondLst>
                                  <p:childTnLst>
                                    <p:animEffect transition="out" filter="wipe(left)">
                                      <p:cBhvr>
                                        <p:cTn id="54" dur="1500"/>
                                        <p:tgtEl>
                                          <p:spTgt spid="58"/>
                                        </p:tgtEl>
                                      </p:cBhvr>
                                    </p:animEffect>
                                    <p:set>
                                      <p:cBhvr>
                                        <p:cTn id="55" dur="1" fill="hold">
                                          <p:stCondLst>
                                            <p:cond delay="1499"/>
                                          </p:stCondLst>
                                        </p:cTn>
                                        <p:tgtEl>
                                          <p:spTgt spid="5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8" fill="hold" grpId="0" nodeType="clickEffect">
                                  <p:stCondLst>
                                    <p:cond delay="0"/>
                                  </p:stCondLst>
                                  <p:childTnLst>
                                    <p:animEffect transition="out" filter="wipe(left)">
                                      <p:cBhvr>
                                        <p:cTn id="64" dur="1400"/>
                                        <p:tgtEl>
                                          <p:spTgt spid="60"/>
                                        </p:tgtEl>
                                      </p:cBhvr>
                                    </p:animEffect>
                                    <p:set>
                                      <p:cBhvr>
                                        <p:cTn id="65" dur="1" fill="hold">
                                          <p:stCondLst>
                                            <p:cond delay="1399"/>
                                          </p:stCondLst>
                                        </p:cTn>
                                        <p:tgtEl>
                                          <p:spTgt spid="6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8" fill="hold" grpId="0" nodeType="clickEffect">
                                  <p:stCondLst>
                                    <p:cond delay="0"/>
                                  </p:stCondLst>
                                  <p:childTnLst>
                                    <p:animEffect transition="out" filter="wipe(left)">
                                      <p:cBhvr>
                                        <p:cTn id="69" dur="1500"/>
                                        <p:tgtEl>
                                          <p:spTgt spid="61"/>
                                        </p:tgtEl>
                                      </p:cBhvr>
                                    </p:animEffect>
                                    <p:set>
                                      <p:cBhvr>
                                        <p:cTn id="70" dur="1" fill="hold">
                                          <p:stCondLst>
                                            <p:cond delay="1499"/>
                                          </p:stCondLst>
                                        </p:cTn>
                                        <p:tgtEl>
                                          <p:spTgt spid="6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500"/>
                                        <p:tgtEl>
                                          <p:spTgt spid="6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xit" presetSubtype="8" fill="hold" grpId="0" nodeType="clickEffect">
                                  <p:stCondLst>
                                    <p:cond delay="0"/>
                                  </p:stCondLst>
                                  <p:childTnLst>
                                    <p:animEffect transition="out" filter="wipe(left)">
                                      <p:cBhvr>
                                        <p:cTn id="79" dur="1400"/>
                                        <p:tgtEl>
                                          <p:spTgt spid="63"/>
                                        </p:tgtEl>
                                      </p:cBhvr>
                                    </p:animEffect>
                                    <p:set>
                                      <p:cBhvr>
                                        <p:cTn id="80" dur="1" fill="hold">
                                          <p:stCondLst>
                                            <p:cond delay="1399"/>
                                          </p:stCondLst>
                                        </p:cTn>
                                        <p:tgtEl>
                                          <p:spTgt spid="6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xit" presetSubtype="8" fill="hold" grpId="0" nodeType="clickEffect">
                                  <p:stCondLst>
                                    <p:cond delay="0"/>
                                  </p:stCondLst>
                                  <p:childTnLst>
                                    <p:animEffect transition="out" filter="wipe(left)">
                                      <p:cBhvr>
                                        <p:cTn id="84" dur="1400"/>
                                        <p:tgtEl>
                                          <p:spTgt spid="64"/>
                                        </p:tgtEl>
                                      </p:cBhvr>
                                    </p:animEffect>
                                    <p:set>
                                      <p:cBhvr>
                                        <p:cTn id="85" dur="1" fill="hold">
                                          <p:stCondLst>
                                            <p:cond delay="1399"/>
                                          </p:stCondLst>
                                        </p:cTn>
                                        <p:tgtEl>
                                          <p:spTgt spid="6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8" fill="hold" grpId="0" nodeType="clickEffect">
                                  <p:stCondLst>
                                    <p:cond delay="0"/>
                                  </p:stCondLst>
                                  <p:childTnLst>
                                    <p:animEffect transition="out" filter="wipe(left)">
                                      <p:cBhvr>
                                        <p:cTn id="94" dur="1300"/>
                                        <p:tgtEl>
                                          <p:spTgt spid="66"/>
                                        </p:tgtEl>
                                      </p:cBhvr>
                                    </p:animEffect>
                                    <p:set>
                                      <p:cBhvr>
                                        <p:cTn id="95" dur="1" fill="hold">
                                          <p:stCondLst>
                                            <p:cond delay="12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4" grpId="0" animBg="1"/>
      <p:bldP spid="55" grpId="0" animBg="1"/>
      <p:bldP spid="57" grpId="0" animBg="1"/>
      <p:bldP spid="58" grpId="0" animBg="1"/>
      <p:bldP spid="60" grpId="0" animBg="1"/>
      <p:bldP spid="61" grpId="0" animBg="1"/>
      <p:bldP spid="63" grpId="0" animBg="1"/>
      <p:bldP spid="64" grpId="0" animBg="1"/>
      <p:bldP spid="66" grpId="0" animBg="1"/>
      <p:bldP spid="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51B170-1A9B-4F90-ADE5-0344D787DA6F}"/>
              </a:ext>
            </a:extLst>
          </p:cNvPr>
          <p:cNvSpPr/>
          <p:nvPr/>
        </p:nvSpPr>
        <p:spPr>
          <a:xfrm>
            <a:off x="184360" y="258520"/>
            <a:ext cx="8755454" cy="533400"/>
          </a:xfrm>
          <a:prstGeom prst="roundRect">
            <a:avLst/>
          </a:prstGeom>
          <a:solidFill>
            <a:srgbClr val="D84256"/>
          </a:solidFill>
          <a:ln>
            <a:solidFill>
              <a:srgbClr val="D84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Složena mišićna kontrakcija – </a:t>
            </a:r>
            <a:r>
              <a:rPr kumimoji="0" lang="sr-Latn-RS" sz="3200" b="1" i="0" u="none" strike="noStrike" kern="1200" cap="none" spc="0" normalizeH="0" baseline="0" noProof="0" smtClean="0">
                <a:ln>
                  <a:noFill/>
                </a:ln>
                <a:solidFill>
                  <a:prstClr val="white"/>
                </a:solidFill>
                <a:effectLst/>
                <a:uLnTx/>
                <a:uFillTx/>
                <a:latin typeface="Garamond" pitchFamily="18" charset="0"/>
                <a:ea typeface="+mn-ea"/>
                <a:cs typeface="+mn-cs"/>
              </a:rPr>
              <a:t>potpuni </a:t>
            </a:r>
            <a:r>
              <a:rPr kumimoji="0" lang="sr-Latn-RS" sz="3200" b="1" i="0" u="none" strike="noStrike" kern="1200" cap="none" spc="0" normalizeH="0" baseline="0" noProof="0">
                <a:ln>
                  <a:noFill/>
                </a:ln>
                <a:solidFill>
                  <a:prstClr val="white"/>
                </a:solidFill>
                <a:effectLst/>
                <a:uLnTx/>
                <a:uFillTx/>
                <a:latin typeface="Garamond" pitchFamily="18" charset="0"/>
                <a:ea typeface="+mn-ea"/>
                <a:cs typeface="+mn-cs"/>
              </a:rPr>
              <a:t>tetanus</a:t>
            </a:r>
            <a:endPar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endParaRPr>
          </a:p>
        </p:txBody>
      </p:sp>
      <p:grpSp>
        <p:nvGrpSpPr>
          <p:cNvPr id="5" name="Group 4"/>
          <p:cNvGrpSpPr/>
          <p:nvPr/>
        </p:nvGrpSpPr>
        <p:grpSpPr>
          <a:xfrm>
            <a:off x="742812" y="1113791"/>
            <a:ext cx="7794567" cy="5359544"/>
            <a:chOff x="705489" y="1403040"/>
            <a:chExt cx="7794567" cy="5359544"/>
          </a:xfrm>
        </p:grpSpPr>
        <p:grpSp>
          <p:nvGrpSpPr>
            <p:cNvPr id="6" name="Group 5"/>
            <p:cNvGrpSpPr/>
            <p:nvPr/>
          </p:nvGrpSpPr>
          <p:grpSpPr>
            <a:xfrm>
              <a:off x="705489" y="1403040"/>
              <a:ext cx="7794567" cy="5359544"/>
              <a:chOff x="610074" y="1498456"/>
              <a:chExt cx="7794567" cy="5359544"/>
            </a:xfrm>
          </p:grpSpPr>
          <p:grpSp>
            <p:nvGrpSpPr>
              <p:cNvPr id="10" name="Group 9"/>
              <p:cNvGrpSpPr/>
              <p:nvPr/>
            </p:nvGrpSpPr>
            <p:grpSpPr>
              <a:xfrm>
                <a:off x="610074" y="1498456"/>
                <a:ext cx="7794567" cy="5086206"/>
                <a:chOff x="729343" y="1649530"/>
                <a:chExt cx="7794567" cy="5086206"/>
              </a:xfrm>
            </p:grpSpPr>
            <p:grpSp>
              <p:nvGrpSpPr>
                <p:cNvPr id="12" name="Group 11"/>
                <p:cNvGrpSpPr/>
                <p:nvPr/>
              </p:nvGrpSpPr>
              <p:grpSpPr>
                <a:xfrm>
                  <a:off x="729343" y="1649530"/>
                  <a:ext cx="7794567" cy="4762619"/>
                  <a:chOff x="729343" y="1832410"/>
                  <a:chExt cx="7794567" cy="4762619"/>
                </a:xfrm>
              </p:grpSpPr>
              <p:grpSp>
                <p:nvGrpSpPr>
                  <p:cNvPr id="22" name="Group 21"/>
                  <p:cNvGrpSpPr/>
                  <p:nvPr/>
                </p:nvGrpSpPr>
                <p:grpSpPr>
                  <a:xfrm>
                    <a:off x="729343" y="1832410"/>
                    <a:ext cx="7794567" cy="4590160"/>
                    <a:chOff x="729343" y="1832410"/>
                    <a:chExt cx="7794567" cy="4590160"/>
                  </a:xfrm>
                </p:grpSpPr>
                <p:sp>
                  <p:nvSpPr>
                    <p:cNvPr id="37" name="Rectangle 36"/>
                    <p:cNvSpPr/>
                    <p:nvPr/>
                  </p:nvSpPr>
                  <p:spPr>
                    <a:xfrm>
                      <a:off x="729343" y="1944241"/>
                      <a:ext cx="7696200" cy="4478329"/>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04863" y="1832410"/>
                      <a:ext cx="7719047" cy="45230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480241" y="6393357"/>
                    <a:ext cx="2331538" cy="201672"/>
                    <a:chOff x="1480241" y="6393357"/>
                    <a:chExt cx="2331538" cy="201672"/>
                  </a:xfrm>
                </p:grpSpPr>
                <p:cxnSp>
                  <p:nvCxnSpPr>
                    <p:cNvPr id="33" name="Straight Connector 32"/>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811779"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811779" y="6393357"/>
                    <a:ext cx="2331538" cy="201672"/>
                    <a:chOff x="1480241" y="6393357"/>
                    <a:chExt cx="2331538" cy="201672"/>
                  </a:xfrm>
                </p:grpSpPr>
                <p:cxnSp>
                  <p:nvCxnSpPr>
                    <p:cNvPr id="29" name="Straight Connector 28"/>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811779"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143317" y="6393357"/>
                    <a:ext cx="1546005" cy="201672"/>
                    <a:chOff x="1480241" y="6393357"/>
                    <a:chExt cx="1546005" cy="201672"/>
                  </a:xfrm>
                </p:grpSpPr>
                <p:cxnSp>
                  <p:nvCxnSpPr>
                    <p:cNvPr id="26" name="Straight Connector 25"/>
                    <p:cNvCxnSpPr/>
                    <p:nvPr/>
                  </p:nvCxnSpPr>
                  <p:spPr>
                    <a:xfrm>
                      <a:off x="148024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47661"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26246" y="6393357"/>
                      <a:ext cx="0" cy="20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 name="TextBox 12"/>
                <p:cNvSpPr txBox="1"/>
                <p:nvPr/>
              </p:nvSpPr>
              <p:spPr>
                <a:xfrm>
                  <a:off x="1267971" y="6359435"/>
                  <a:ext cx="388316" cy="369332"/>
                </a:xfrm>
                <a:prstGeom prst="rect">
                  <a:avLst/>
                </a:prstGeom>
                <a:noFill/>
              </p:spPr>
              <p:txBody>
                <a:bodyPr wrap="square" rtlCol="0">
                  <a:spAutoFit/>
                </a:bodyPr>
                <a:lstStyle/>
                <a:p>
                  <a:r>
                    <a:rPr lang="sr-Latn-RS" b="1">
                      <a:latin typeface="Garamond" panose="02020404030301010803" pitchFamily="18" charset="0"/>
                    </a:rPr>
                    <a:t>10</a:t>
                  </a:r>
                  <a:endParaRPr lang="en-US" b="1">
                    <a:latin typeface="Garamond" panose="02020404030301010803" pitchFamily="18" charset="0"/>
                  </a:endParaRPr>
                </a:p>
              </p:txBody>
            </p:sp>
            <p:sp>
              <p:nvSpPr>
                <p:cNvPr id="14" name="TextBox 13"/>
                <p:cNvSpPr txBox="1"/>
                <p:nvPr/>
              </p:nvSpPr>
              <p:spPr>
                <a:xfrm>
                  <a:off x="2030673" y="6359435"/>
                  <a:ext cx="411146" cy="369332"/>
                </a:xfrm>
                <a:prstGeom prst="rect">
                  <a:avLst/>
                </a:prstGeom>
                <a:noFill/>
              </p:spPr>
              <p:txBody>
                <a:bodyPr wrap="square" rtlCol="0">
                  <a:spAutoFit/>
                </a:bodyPr>
                <a:lstStyle/>
                <a:p>
                  <a:r>
                    <a:rPr lang="sr-Latn-RS" b="1">
                      <a:latin typeface="Garamond" panose="02020404030301010803" pitchFamily="18" charset="0"/>
                    </a:rPr>
                    <a:t>20</a:t>
                  </a:r>
                  <a:endParaRPr lang="en-US" b="1">
                    <a:latin typeface="Garamond" panose="02020404030301010803" pitchFamily="18" charset="0"/>
                  </a:endParaRPr>
                </a:p>
              </p:txBody>
            </p:sp>
            <p:sp>
              <p:nvSpPr>
                <p:cNvPr id="15" name="TextBox 14"/>
                <p:cNvSpPr txBox="1"/>
                <p:nvPr/>
              </p:nvSpPr>
              <p:spPr>
                <a:xfrm>
                  <a:off x="2838787" y="6364905"/>
                  <a:ext cx="411146" cy="369332"/>
                </a:xfrm>
                <a:prstGeom prst="rect">
                  <a:avLst/>
                </a:prstGeom>
                <a:noFill/>
              </p:spPr>
              <p:txBody>
                <a:bodyPr wrap="square" rtlCol="0">
                  <a:spAutoFit/>
                </a:bodyPr>
                <a:lstStyle/>
                <a:p>
                  <a:r>
                    <a:rPr lang="sr-Latn-RS" b="1">
                      <a:latin typeface="Garamond" panose="02020404030301010803" pitchFamily="18" charset="0"/>
                    </a:rPr>
                    <a:t>30</a:t>
                  </a:r>
                  <a:endParaRPr lang="en-US" b="1">
                    <a:latin typeface="Garamond" panose="02020404030301010803" pitchFamily="18" charset="0"/>
                  </a:endParaRPr>
                </a:p>
              </p:txBody>
            </p:sp>
            <p:sp>
              <p:nvSpPr>
                <p:cNvPr id="16" name="TextBox 15"/>
                <p:cNvSpPr txBox="1"/>
                <p:nvPr/>
              </p:nvSpPr>
              <p:spPr>
                <a:xfrm>
                  <a:off x="3612240" y="6365195"/>
                  <a:ext cx="411146" cy="369332"/>
                </a:xfrm>
                <a:prstGeom prst="rect">
                  <a:avLst/>
                </a:prstGeom>
                <a:noFill/>
              </p:spPr>
              <p:txBody>
                <a:bodyPr wrap="square" rtlCol="0">
                  <a:spAutoFit/>
                </a:bodyPr>
                <a:lstStyle/>
                <a:p>
                  <a:r>
                    <a:rPr lang="sr-Latn-RS" b="1">
                      <a:latin typeface="Garamond" panose="02020404030301010803" pitchFamily="18" charset="0"/>
                    </a:rPr>
                    <a:t>40</a:t>
                  </a:r>
                  <a:endParaRPr lang="en-US" b="1">
                    <a:latin typeface="Garamond" panose="02020404030301010803" pitchFamily="18" charset="0"/>
                  </a:endParaRPr>
                </a:p>
              </p:txBody>
            </p:sp>
            <p:sp>
              <p:nvSpPr>
                <p:cNvPr id="17" name="TextBox 16"/>
                <p:cNvSpPr txBox="1"/>
                <p:nvPr/>
              </p:nvSpPr>
              <p:spPr>
                <a:xfrm>
                  <a:off x="4368652" y="6366388"/>
                  <a:ext cx="411146" cy="369332"/>
                </a:xfrm>
                <a:prstGeom prst="rect">
                  <a:avLst/>
                </a:prstGeom>
                <a:noFill/>
              </p:spPr>
              <p:txBody>
                <a:bodyPr wrap="square" rtlCol="0">
                  <a:spAutoFit/>
                </a:bodyPr>
                <a:lstStyle/>
                <a:p>
                  <a:r>
                    <a:rPr lang="sr-Latn-RS" b="1">
                      <a:latin typeface="Garamond" panose="02020404030301010803" pitchFamily="18" charset="0"/>
                    </a:rPr>
                    <a:t>50</a:t>
                  </a:r>
                  <a:endParaRPr lang="en-US" b="1">
                    <a:latin typeface="Garamond" panose="02020404030301010803" pitchFamily="18" charset="0"/>
                  </a:endParaRPr>
                </a:p>
              </p:txBody>
            </p:sp>
            <p:sp>
              <p:nvSpPr>
                <p:cNvPr id="18" name="TextBox 17"/>
                <p:cNvSpPr txBox="1"/>
                <p:nvPr/>
              </p:nvSpPr>
              <p:spPr>
                <a:xfrm>
                  <a:off x="5150062" y="6359254"/>
                  <a:ext cx="411146" cy="369332"/>
                </a:xfrm>
                <a:prstGeom prst="rect">
                  <a:avLst/>
                </a:prstGeom>
                <a:noFill/>
              </p:spPr>
              <p:txBody>
                <a:bodyPr wrap="square" rtlCol="0">
                  <a:spAutoFit/>
                </a:bodyPr>
                <a:lstStyle/>
                <a:p>
                  <a:r>
                    <a:rPr lang="sr-Latn-RS" b="1">
                      <a:latin typeface="Garamond" panose="02020404030301010803" pitchFamily="18" charset="0"/>
                    </a:rPr>
                    <a:t>60</a:t>
                  </a:r>
                  <a:endParaRPr lang="en-US" b="1">
                    <a:latin typeface="Garamond" panose="02020404030301010803" pitchFamily="18" charset="0"/>
                  </a:endParaRPr>
                </a:p>
              </p:txBody>
            </p:sp>
            <p:sp>
              <p:nvSpPr>
                <p:cNvPr id="19" name="TextBox 18"/>
                <p:cNvSpPr txBox="1"/>
                <p:nvPr/>
              </p:nvSpPr>
              <p:spPr>
                <a:xfrm>
                  <a:off x="5945030" y="6359254"/>
                  <a:ext cx="411146" cy="369332"/>
                </a:xfrm>
                <a:prstGeom prst="rect">
                  <a:avLst/>
                </a:prstGeom>
                <a:noFill/>
              </p:spPr>
              <p:txBody>
                <a:bodyPr wrap="square" rtlCol="0">
                  <a:spAutoFit/>
                </a:bodyPr>
                <a:lstStyle/>
                <a:p>
                  <a:r>
                    <a:rPr lang="sr-Latn-RS" b="1">
                      <a:latin typeface="Garamond" panose="02020404030301010803" pitchFamily="18" charset="0"/>
                    </a:rPr>
                    <a:t>70</a:t>
                  </a:r>
                  <a:endParaRPr lang="en-US" b="1">
                    <a:latin typeface="Garamond" panose="02020404030301010803" pitchFamily="18" charset="0"/>
                  </a:endParaRPr>
                </a:p>
              </p:txBody>
            </p:sp>
            <p:sp>
              <p:nvSpPr>
                <p:cNvPr id="20" name="TextBox 19"/>
                <p:cNvSpPr txBox="1"/>
                <p:nvPr/>
              </p:nvSpPr>
              <p:spPr>
                <a:xfrm>
                  <a:off x="6705164" y="6366404"/>
                  <a:ext cx="411146" cy="369332"/>
                </a:xfrm>
                <a:prstGeom prst="rect">
                  <a:avLst/>
                </a:prstGeom>
                <a:noFill/>
              </p:spPr>
              <p:txBody>
                <a:bodyPr wrap="square" rtlCol="0">
                  <a:spAutoFit/>
                </a:bodyPr>
                <a:lstStyle/>
                <a:p>
                  <a:r>
                    <a:rPr lang="sr-Latn-RS" b="1">
                      <a:latin typeface="Garamond" panose="02020404030301010803" pitchFamily="18" charset="0"/>
                    </a:rPr>
                    <a:t>80</a:t>
                  </a:r>
                  <a:endParaRPr lang="en-US" b="1">
                    <a:latin typeface="Garamond" panose="02020404030301010803" pitchFamily="18" charset="0"/>
                  </a:endParaRPr>
                </a:p>
              </p:txBody>
            </p:sp>
            <p:sp>
              <p:nvSpPr>
                <p:cNvPr id="21" name="TextBox 20"/>
                <p:cNvSpPr txBox="1"/>
                <p:nvPr/>
              </p:nvSpPr>
              <p:spPr>
                <a:xfrm>
                  <a:off x="7483749" y="6356580"/>
                  <a:ext cx="411146" cy="369332"/>
                </a:xfrm>
                <a:prstGeom prst="rect">
                  <a:avLst/>
                </a:prstGeom>
                <a:noFill/>
              </p:spPr>
              <p:txBody>
                <a:bodyPr wrap="square" rtlCol="0">
                  <a:spAutoFit/>
                </a:bodyPr>
                <a:lstStyle/>
                <a:p>
                  <a:r>
                    <a:rPr lang="sr-Latn-RS" b="1">
                      <a:latin typeface="Garamond" panose="02020404030301010803" pitchFamily="18" charset="0"/>
                    </a:rPr>
                    <a:t>90</a:t>
                  </a:r>
                  <a:endParaRPr lang="en-US" b="1">
                    <a:latin typeface="Garamond" panose="02020404030301010803" pitchFamily="18" charset="0"/>
                  </a:endParaRPr>
                </a:p>
              </p:txBody>
            </p:sp>
          </p:grpSp>
          <p:sp>
            <p:nvSpPr>
              <p:cNvPr id="11" name="TextBox 10"/>
              <p:cNvSpPr txBox="1"/>
              <p:nvPr/>
            </p:nvSpPr>
            <p:spPr>
              <a:xfrm>
                <a:off x="3868566" y="6488668"/>
                <a:ext cx="1574012" cy="369332"/>
              </a:xfrm>
              <a:prstGeom prst="rect">
                <a:avLst/>
              </a:prstGeom>
              <a:noFill/>
            </p:spPr>
            <p:txBody>
              <a:bodyPr wrap="square" rtlCol="0">
                <a:spAutoFit/>
              </a:bodyPr>
              <a:lstStyle/>
              <a:p>
                <a:r>
                  <a:rPr lang="sr-Latn-RS" b="1">
                    <a:latin typeface="Garamond" panose="02020404030301010803" pitchFamily="18" charset="0"/>
                  </a:rPr>
                  <a:t>Vreme (ms)</a:t>
                </a:r>
                <a:endParaRPr lang="en-US" b="1">
                  <a:latin typeface="Garamond" panose="02020404030301010803" pitchFamily="18" charset="0"/>
                </a:endParaRPr>
              </a:p>
            </p:txBody>
          </p:sp>
        </p:grpSp>
        <p:sp>
          <p:nvSpPr>
            <p:cNvPr id="7" name="Rectangle 6"/>
            <p:cNvSpPr/>
            <p:nvPr/>
          </p:nvSpPr>
          <p:spPr>
            <a:xfrm>
              <a:off x="745663" y="1514871"/>
              <a:ext cx="297756" cy="4444783"/>
            </a:xfrm>
            <a:prstGeom prst="rect">
              <a:avLst/>
            </a:prstGeom>
            <a:solidFill>
              <a:srgbClr val="FCECC8"/>
            </a:solidFill>
            <a:ln>
              <a:solidFill>
                <a:srgbClr val="FCE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43420" y="1514871"/>
              <a:ext cx="1737170" cy="4444679"/>
            </a:xfrm>
            <a:prstGeom prst="rect">
              <a:avLst/>
            </a:prstGeom>
            <a:solidFill>
              <a:srgbClr val="F9CEBE"/>
            </a:solidFill>
            <a:ln>
              <a:solidFill>
                <a:srgbClr val="F9C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96819" y="1514871"/>
              <a:ext cx="5612157" cy="4444679"/>
            </a:xfrm>
            <a:prstGeom prst="rect">
              <a:avLst/>
            </a:prstGeom>
            <a:solidFill>
              <a:srgbClr val="F9CEBE"/>
            </a:solidFill>
            <a:ln>
              <a:solidFill>
                <a:srgbClr val="F9C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Arrow Connector 42"/>
          <p:cNvCxnSpPr/>
          <p:nvPr/>
        </p:nvCxnSpPr>
        <p:spPr>
          <a:xfrm flipV="1">
            <a:off x="727679"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84360" y="6312773"/>
            <a:ext cx="1309350" cy="369332"/>
          </a:xfrm>
          <a:prstGeom prst="rect">
            <a:avLst/>
          </a:prstGeom>
          <a:noFill/>
        </p:spPr>
        <p:txBody>
          <a:bodyPr wrap="square" rtlCol="0">
            <a:spAutoFit/>
          </a:bodyPr>
          <a:lstStyle/>
          <a:p>
            <a:r>
              <a:rPr lang="sr-Latn-RS" b="1">
                <a:solidFill>
                  <a:srgbClr val="FF0000"/>
                </a:solidFill>
                <a:latin typeface="Garamond" panose="02020404030301010803" pitchFamily="18" charset="0"/>
              </a:rPr>
              <a:t>Nadražaj</a:t>
            </a:r>
            <a:endParaRPr lang="en-US" b="1">
              <a:solidFill>
                <a:srgbClr val="FF0000"/>
              </a:solidFill>
              <a:latin typeface="Garamond" panose="02020404030301010803" pitchFamily="18" charset="0"/>
            </a:endParaRPr>
          </a:p>
        </p:txBody>
      </p:sp>
      <p:sp>
        <p:nvSpPr>
          <p:cNvPr id="2" name="Freeform 1"/>
          <p:cNvSpPr/>
          <p:nvPr/>
        </p:nvSpPr>
        <p:spPr>
          <a:xfrm>
            <a:off x="742812" y="1461370"/>
            <a:ext cx="7715250" cy="4146759"/>
          </a:xfrm>
          <a:custGeom>
            <a:avLst/>
            <a:gdLst>
              <a:gd name="connsiteX0" fmla="*/ 0 w 7715250"/>
              <a:gd name="connsiteY0" fmla="*/ 4140200 h 4148143"/>
              <a:gd name="connsiteX1" fmla="*/ 133350 w 7715250"/>
              <a:gd name="connsiteY1" fmla="*/ 4140200 h 4148143"/>
              <a:gd name="connsiteX2" fmla="*/ 361950 w 7715250"/>
              <a:gd name="connsiteY2" fmla="*/ 4057650 h 4148143"/>
              <a:gd name="connsiteX3" fmla="*/ 482600 w 7715250"/>
              <a:gd name="connsiteY3" fmla="*/ 3854450 h 4148143"/>
              <a:gd name="connsiteX4" fmla="*/ 565150 w 7715250"/>
              <a:gd name="connsiteY4" fmla="*/ 3422650 h 4148143"/>
              <a:gd name="connsiteX5" fmla="*/ 825500 w 7715250"/>
              <a:gd name="connsiteY5" fmla="*/ 2533650 h 4148143"/>
              <a:gd name="connsiteX6" fmla="*/ 1028700 w 7715250"/>
              <a:gd name="connsiteY6" fmla="*/ 1943100 h 4148143"/>
              <a:gd name="connsiteX7" fmla="*/ 1447800 w 7715250"/>
              <a:gd name="connsiteY7" fmla="*/ 704850 h 4148143"/>
              <a:gd name="connsiteX8" fmla="*/ 1720850 w 7715250"/>
              <a:gd name="connsiteY8" fmla="*/ 222250 h 4148143"/>
              <a:gd name="connsiteX9" fmla="*/ 2120900 w 7715250"/>
              <a:gd name="connsiteY9" fmla="*/ 38100 h 4148143"/>
              <a:gd name="connsiteX10" fmla="*/ 3035300 w 7715250"/>
              <a:gd name="connsiteY10" fmla="*/ 0 h 4148143"/>
              <a:gd name="connsiteX11" fmla="*/ 5981700 w 7715250"/>
              <a:gd name="connsiteY11" fmla="*/ 0 h 4148143"/>
              <a:gd name="connsiteX12" fmla="*/ 7715250 w 7715250"/>
              <a:gd name="connsiteY12" fmla="*/ 38100 h 4148143"/>
              <a:gd name="connsiteX0" fmla="*/ 0 w 7715250"/>
              <a:gd name="connsiteY0" fmla="*/ 4140200 h 4148143"/>
              <a:gd name="connsiteX1" fmla="*/ 133350 w 7715250"/>
              <a:gd name="connsiteY1" fmla="*/ 4140200 h 4148143"/>
              <a:gd name="connsiteX2" fmla="*/ 361950 w 7715250"/>
              <a:gd name="connsiteY2" fmla="*/ 4057650 h 4148143"/>
              <a:gd name="connsiteX3" fmla="*/ 482600 w 7715250"/>
              <a:gd name="connsiteY3" fmla="*/ 3854450 h 4148143"/>
              <a:gd name="connsiteX4" fmla="*/ 615950 w 7715250"/>
              <a:gd name="connsiteY4" fmla="*/ 3416300 h 4148143"/>
              <a:gd name="connsiteX5" fmla="*/ 825500 w 7715250"/>
              <a:gd name="connsiteY5" fmla="*/ 2533650 h 4148143"/>
              <a:gd name="connsiteX6" fmla="*/ 1028700 w 7715250"/>
              <a:gd name="connsiteY6" fmla="*/ 1943100 h 4148143"/>
              <a:gd name="connsiteX7" fmla="*/ 1447800 w 7715250"/>
              <a:gd name="connsiteY7" fmla="*/ 704850 h 4148143"/>
              <a:gd name="connsiteX8" fmla="*/ 1720850 w 7715250"/>
              <a:gd name="connsiteY8" fmla="*/ 222250 h 4148143"/>
              <a:gd name="connsiteX9" fmla="*/ 2120900 w 7715250"/>
              <a:gd name="connsiteY9" fmla="*/ 38100 h 4148143"/>
              <a:gd name="connsiteX10" fmla="*/ 3035300 w 7715250"/>
              <a:gd name="connsiteY10" fmla="*/ 0 h 4148143"/>
              <a:gd name="connsiteX11" fmla="*/ 5981700 w 7715250"/>
              <a:gd name="connsiteY11" fmla="*/ 0 h 4148143"/>
              <a:gd name="connsiteX12" fmla="*/ 7715250 w 7715250"/>
              <a:gd name="connsiteY12" fmla="*/ 38100 h 4148143"/>
              <a:gd name="connsiteX0" fmla="*/ 0 w 7715250"/>
              <a:gd name="connsiteY0" fmla="*/ 4140200 h 4148143"/>
              <a:gd name="connsiteX1" fmla="*/ 133350 w 7715250"/>
              <a:gd name="connsiteY1" fmla="*/ 4140200 h 4148143"/>
              <a:gd name="connsiteX2" fmla="*/ 361950 w 7715250"/>
              <a:gd name="connsiteY2" fmla="*/ 4057650 h 4148143"/>
              <a:gd name="connsiteX3" fmla="*/ 482600 w 7715250"/>
              <a:gd name="connsiteY3" fmla="*/ 3854450 h 4148143"/>
              <a:gd name="connsiteX4" fmla="*/ 615950 w 7715250"/>
              <a:gd name="connsiteY4" fmla="*/ 3416300 h 4148143"/>
              <a:gd name="connsiteX5" fmla="*/ 844550 w 7715250"/>
              <a:gd name="connsiteY5" fmla="*/ 2552700 h 4148143"/>
              <a:gd name="connsiteX6" fmla="*/ 1028700 w 7715250"/>
              <a:gd name="connsiteY6" fmla="*/ 1943100 h 4148143"/>
              <a:gd name="connsiteX7" fmla="*/ 1447800 w 7715250"/>
              <a:gd name="connsiteY7" fmla="*/ 704850 h 4148143"/>
              <a:gd name="connsiteX8" fmla="*/ 1720850 w 7715250"/>
              <a:gd name="connsiteY8" fmla="*/ 222250 h 4148143"/>
              <a:gd name="connsiteX9" fmla="*/ 2120900 w 7715250"/>
              <a:gd name="connsiteY9" fmla="*/ 38100 h 4148143"/>
              <a:gd name="connsiteX10" fmla="*/ 3035300 w 7715250"/>
              <a:gd name="connsiteY10" fmla="*/ 0 h 4148143"/>
              <a:gd name="connsiteX11" fmla="*/ 5981700 w 7715250"/>
              <a:gd name="connsiteY11" fmla="*/ 0 h 4148143"/>
              <a:gd name="connsiteX12" fmla="*/ 7715250 w 7715250"/>
              <a:gd name="connsiteY12" fmla="*/ 38100 h 4148143"/>
              <a:gd name="connsiteX0" fmla="*/ 0 w 7715250"/>
              <a:gd name="connsiteY0" fmla="*/ 4140200 h 4145606"/>
              <a:gd name="connsiteX1" fmla="*/ 204234 w 7715250"/>
              <a:gd name="connsiteY1" fmla="*/ 4135475 h 4145606"/>
              <a:gd name="connsiteX2" fmla="*/ 361950 w 7715250"/>
              <a:gd name="connsiteY2" fmla="*/ 4057650 h 4145606"/>
              <a:gd name="connsiteX3" fmla="*/ 482600 w 7715250"/>
              <a:gd name="connsiteY3" fmla="*/ 3854450 h 4145606"/>
              <a:gd name="connsiteX4" fmla="*/ 615950 w 7715250"/>
              <a:gd name="connsiteY4" fmla="*/ 3416300 h 4145606"/>
              <a:gd name="connsiteX5" fmla="*/ 844550 w 7715250"/>
              <a:gd name="connsiteY5" fmla="*/ 2552700 h 4145606"/>
              <a:gd name="connsiteX6" fmla="*/ 1028700 w 7715250"/>
              <a:gd name="connsiteY6" fmla="*/ 1943100 h 4145606"/>
              <a:gd name="connsiteX7" fmla="*/ 1447800 w 7715250"/>
              <a:gd name="connsiteY7" fmla="*/ 704850 h 4145606"/>
              <a:gd name="connsiteX8" fmla="*/ 1720850 w 7715250"/>
              <a:gd name="connsiteY8" fmla="*/ 222250 h 4145606"/>
              <a:gd name="connsiteX9" fmla="*/ 2120900 w 7715250"/>
              <a:gd name="connsiteY9" fmla="*/ 38100 h 4145606"/>
              <a:gd name="connsiteX10" fmla="*/ 3035300 w 7715250"/>
              <a:gd name="connsiteY10" fmla="*/ 0 h 4145606"/>
              <a:gd name="connsiteX11" fmla="*/ 5981700 w 7715250"/>
              <a:gd name="connsiteY11" fmla="*/ 0 h 4145606"/>
              <a:gd name="connsiteX12" fmla="*/ 7715250 w 7715250"/>
              <a:gd name="connsiteY12" fmla="*/ 38100 h 4145606"/>
              <a:gd name="connsiteX0" fmla="*/ 0 w 7715250"/>
              <a:gd name="connsiteY0" fmla="*/ 4140200 h 4146759"/>
              <a:gd name="connsiteX1" fmla="*/ 204234 w 7715250"/>
              <a:gd name="connsiteY1" fmla="*/ 4135475 h 4146759"/>
              <a:gd name="connsiteX2" fmla="*/ 376127 w 7715250"/>
              <a:gd name="connsiteY2" fmla="*/ 4038748 h 4146759"/>
              <a:gd name="connsiteX3" fmla="*/ 482600 w 7715250"/>
              <a:gd name="connsiteY3" fmla="*/ 3854450 h 4146759"/>
              <a:gd name="connsiteX4" fmla="*/ 615950 w 7715250"/>
              <a:gd name="connsiteY4" fmla="*/ 3416300 h 4146759"/>
              <a:gd name="connsiteX5" fmla="*/ 844550 w 7715250"/>
              <a:gd name="connsiteY5" fmla="*/ 2552700 h 4146759"/>
              <a:gd name="connsiteX6" fmla="*/ 1028700 w 7715250"/>
              <a:gd name="connsiteY6" fmla="*/ 1943100 h 4146759"/>
              <a:gd name="connsiteX7" fmla="*/ 1447800 w 7715250"/>
              <a:gd name="connsiteY7" fmla="*/ 704850 h 4146759"/>
              <a:gd name="connsiteX8" fmla="*/ 1720850 w 7715250"/>
              <a:gd name="connsiteY8" fmla="*/ 222250 h 4146759"/>
              <a:gd name="connsiteX9" fmla="*/ 2120900 w 7715250"/>
              <a:gd name="connsiteY9" fmla="*/ 38100 h 4146759"/>
              <a:gd name="connsiteX10" fmla="*/ 3035300 w 7715250"/>
              <a:gd name="connsiteY10" fmla="*/ 0 h 4146759"/>
              <a:gd name="connsiteX11" fmla="*/ 5981700 w 7715250"/>
              <a:gd name="connsiteY11" fmla="*/ 0 h 4146759"/>
              <a:gd name="connsiteX12" fmla="*/ 7715250 w 7715250"/>
              <a:gd name="connsiteY12" fmla="*/ 38100 h 4146759"/>
              <a:gd name="connsiteX0" fmla="*/ 0 w 7715250"/>
              <a:gd name="connsiteY0" fmla="*/ 4140200 h 4146759"/>
              <a:gd name="connsiteX1" fmla="*/ 204234 w 7715250"/>
              <a:gd name="connsiteY1" fmla="*/ 4135475 h 4146759"/>
              <a:gd name="connsiteX2" fmla="*/ 376127 w 7715250"/>
              <a:gd name="connsiteY2" fmla="*/ 4038748 h 4146759"/>
              <a:gd name="connsiteX3" fmla="*/ 494414 w 7715250"/>
              <a:gd name="connsiteY3" fmla="*/ 3837910 h 4146759"/>
              <a:gd name="connsiteX4" fmla="*/ 615950 w 7715250"/>
              <a:gd name="connsiteY4" fmla="*/ 3416300 h 4146759"/>
              <a:gd name="connsiteX5" fmla="*/ 844550 w 7715250"/>
              <a:gd name="connsiteY5" fmla="*/ 2552700 h 4146759"/>
              <a:gd name="connsiteX6" fmla="*/ 1028700 w 7715250"/>
              <a:gd name="connsiteY6" fmla="*/ 1943100 h 4146759"/>
              <a:gd name="connsiteX7" fmla="*/ 1447800 w 7715250"/>
              <a:gd name="connsiteY7" fmla="*/ 704850 h 4146759"/>
              <a:gd name="connsiteX8" fmla="*/ 1720850 w 7715250"/>
              <a:gd name="connsiteY8" fmla="*/ 222250 h 4146759"/>
              <a:gd name="connsiteX9" fmla="*/ 2120900 w 7715250"/>
              <a:gd name="connsiteY9" fmla="*/ 38100 h 4146759"/>
              <a:gd name="connsiteX10" fmla="*/ 3035300 w 7715250"/>
              <a:gd name="connsiteY10" fmla="*/ 0 h 4146759"/>
              <a:gd name="connsiteX11" fmla="*/ 5981700 w 7715250"/>
              <a:gd name="connsiteY11" fmla="*/ 0 h 4146759"/>
              <a:gd name="connsiteX12" fmla="*/ 7715250 w 7715250"/>
              <a:gd name="connsiteY12" fmla="*/ 38100 h 414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50" h="4146759">
                <a:moveTo>
                  <a:pt x="0" y="4140200"/>
                </a:moveTo>
                <a:cubicBezTo>
                  <a:pt x="36512" y="4147079"/>
                  <a:pt x="141546" y="4152384"/>
                  <a:pt x="204234" y="4135475"/>
                </a:cubicBezTo>
                <a:cubicBezTo>
                  <a:pt x="266922" y="4118566"/>
                  <a:pt x="327764" y="4088342"/>
                  <a:pt x="376127" y="4038748"/>
                </a:cubicBezTo>
                <a:cubicBezTo>
                  <a:pt x="424490" y="3989154"/>
                  <a:pt x="454444" y="3941651"/>
                  <a:pt x="494414" y="3837910"/>
                </a:cubicBezTo>
                <a:cubicBezTo>
                  <a:pt x="534385" y="3734169"/>
                  <a:pt x="557594" y="3630502"/>
                  <a:pt x="615950" y="3416300"/>
                </a:cubicBezTo>
                <a:cubicBezTo>
                  <a:pt x="674306" y="3202098"/>
                  <a:pt x="775758" y="2798233"/>
                  <a:pt x="844550" y="2552700"/>
                </a:cubicBezTo>
                <a:cubicBezTo>
                  <a:pt x="913342" y="2307167"/>
                  <a:pt x="928158" y="2251075"/>
                  <a:pt x="1028700" y="1943100"/>
                </a:cubicBezTo>
                <a:cubicBezTo>
                  <a:pt x="1129242" y="1635125"/>
                  <a:pt x="1332442" y="991658"/>
                  <a:pt x="1447800" y="704850"/>
                </a:cubicBezTo>
                <a:cubicBezTo>
                  <a:pt x="1563158" y="418042"/>
                  <a:pt x="1608667" y="333375"/>
                  <a:pt x="1720850" y="222250"/>
                </a:cubicBezTo>
                <a:cubicBezTo>
                  <a:pt x="1833033" y="111125"/>
                  <a:pt x="1901825" y="75142"/>
                  <a:pt x="2120900" y="38100"/>
                </a:cubicBezTo>
                <a:cubicBezTo>
                  <a:pt x="2339975" y="1058"/>
                  <a:pt x="3035300" y="0"/>
                  <a:pt x="3035300" y="0"/>
                </a:cubicBezTo>
                <a:lnTo>
                  <a:pt x="5981700" y="0"/>
                </a:lnTo>
                <a:cubicBezTo>
                  <a:pt x="6761692" y="6350"/>
                  <a:pt x="7238471" y="22225"/>
                  <a:pt x="7715250" y="381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82986" y="1221185"/>
            <a:ext cx="297756" cy="4444783"/>
          </a:xfrm>
          <a:prstGeom prst="rect">
            <a:avLst/>
          </a:prstGeom>
          <a:solidFill>
            <a:srgbClr val="FCECC8"/>
          </a:solidFill>
          <a:ln>
            <a:solidFill>
              <a:srgbClr val="FCE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087459" y="1227736"/>
            <a:ext cx="1730453" cy="4438232"/>
          </a:xfrm>
          <a:prstGeom prst="rect">
            <a:avLst/>
          </a:prstGeom>
          <a:solidFill>
            <a:srgbClr val="F9CEBE"/>
          </a:solidFill>
          <a:ln>
            <a:solidFill>
              <a:srgbClr val="F9C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824628" y="1224460"/>
            <a:ext cx="5640150" cy="4438232"/>
          </a:xfrm>
          <a:prstGeom prst="rect">
            <a:avLst/>
          </a:prstGeom>
          <a:solidFill>
            <a:srgbClr val="CBE3E5"/>
          </a:solidFill>
          <a:ln>
            <a:solidFill>
              <a:srgbClr val="CBE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flipV="1">
            <a:off x="1169000"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1393039"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1610603"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1835524"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2055070"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2286652"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2505267"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2733341" y="5750785"/>
            <a:ext cx="0" cy="442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11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68"/>
                                        </p:tgtEl>
                                      </p:cBhvr>
                                    </p:animEffect>
                                    <p:set>
                                      <p:cBhvr>
                                        <p:cTn id="15" dur="1" fill="hold">
                                          <p:stCondLst>
                                            <p:cond delay="499"/>
                                          </p:stCondLst>
                                        </p:cTn>
                                        <p:tgtEl>
                                          <p:spTgt spid="6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5000"/>
                                        <p:tgtEl>
                                          <p:spTgt spid="69"/>
                                        </p:tgtEl>
                                      </p:cBhvr>
                                    </p:animEffect>
                                    <p:set>
                                      <p:cBhvr>
                                        <p:cTn id="20" dur="1" fill="hold">
                                          <p:stCondLst>
                                            <p:cond delay="4999"/>
                                          </p:stCondLst>
                                        </p:cTn>
                                        <p:tgtEl>
                                          <p:spTgt spid="69"/>
                                        </p:tgtEl>
                                        <p:attrNameLst>
                                          <p:attrName>style.visibility</p:attrName>
                                        </p:attrNameLst>
                                      </p:cBhvr>
                                      <p:to>
                                        <p:strVal val="hidden"/>
                                      </p:to>
                                    </p:set>
                                  </p:childTnLst>
                                </p:cTn>
                              </p:par>
                              <p:par>
                                <p:cTn id="21" presetID="10" presetClass="entr" presetSubtype="0" fill="hold" nodeType="withEffect">
                                  <p:stCondLst>
                                    <p:cond delay="20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par>
                                <p:cTn id="24" presetID="10" presetClass="entr" presetSubtype="0" fill="hold" nodeType="withEffect">
                                  <p:stCondLst>
                                    <p:cond delay="8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10" presetClass="entr" presetSubtype="0" fill="hold" nodeType="withEffect">
                                  <p:stCondLst>
                                    <p:cond delay="140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par>
                                <p:cTn id="30" presetID="10" presetClass="entr" presetSubtype="0" fill="hold" nodeType="withEffect">
                                  <p:stCondLst>
                                    <p:cond delay="200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par>
                                <p:cTn id="33" presetID="10" presetClass="entr" presetSubtype="0" fill="hold" nodeType="withEffect">
                                  <p:stCondLst>
                                    <p:cond delay="260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par>
                                <p:cTn id="36" presetID="10" presetClass="entr" presetSubtype="0" fill="hold" nodeType="withEffect">
                                  <p:stCondLst>
                                    <p:cond delay="320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childTnLst>
                                </p:cTn>
                              </p:par>
                              <p:par>
                                <p:cTn id="39" presetID="10" presetClass="entr" presetSubtype="0" fill="hold" nodeType="withEffect">
                                  <p:stCondLst>
                                    <p:cond delay="380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par>
                                <p:cTn id="42" presetID="10" presetClass="entr" presetSubtype="0" fill="hold" nodeType="withEffect">
                                  <p:stCondLst>
                                    <p:cond delay="440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grpId="0" nodeType="clickEffect">
                                  <p:stCondLst>
                                    <p:cond delay="0"/>
                                  </p:stCondLst>
                                  <p:childTnLst>
                                    <p:animEffect transition="out" filter="wipe(left)">
                                      <p:cBhvr>
                                        <p:cTn id="48" dur="4000"/>
                                        <p:tgtEl>
                                          <p:spTgt spid="70"/>
                                        </p:tgtEl>
                                      </p:cBhvr>
                                    </p:animEffect>
                                    <p:set>
                                      <p:cBhvr>
                                        <p:cTn id="49" dur="1" fill="hold">
                                          <p:stCondLst>
                                            <p:cond delay="39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animBg="1"/>
      <p:bldP spid="69" grpId="0" animBg="1"/>
      <p:bldP spid="7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1694</TotalTime>
  <Words>1159</Words>
  <Application>Microsoft Office PowerPoint</Application>
  <PresentationFormat>On-screen Show (4:3)</PresentationFormat>
  <Paragraphs>171</Paragraphs>
  <Slides>25</Slides>
  <Notes>9</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Cambria</vt:lpstr>
      <vt:lpstr>Candara</vt:lpstr>
      <vt:lpstr>Garamond</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Dušan Bošnjaković</dc:creator>
  <cp:lastModifiedBy>Dušan Bošnjaković</cp:lastModifiedBy>
  <cp:revision>314</cp:revision>
  <dcterms:created xsi:type="dcterms:W3CDTF">2022-04-09T19:14:40Z</dcterms:created>
  <dcterms:modified xsi:type="dcterms:W3CDTF">2025-12-22T14:46:09Z</dcterms:modified>
</cp:coreProperties>
</file>